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60" r:id="rId5"/>
    <p:sldId id="282" r:id="rId6"/>
    <p:sldId id="262" r:id="rId7"/>
    <p:sldId id="263" r:id="rId8"/>
    <p:sldId id="266" r:id="rId9"/>
    <p:sldId id="267" r:id="rId10"/>
    <p:sldId id="268" r:id="rId11"/>
    <p:sldId id="269" r:id="rId12"/>
    <p:sldId id="264" r:id="rId13"/>
    <p:sldId id="310" r:id="rId14"/>
    <p:sldId id="307" r:id="rId15"/>
    <p:sldId id="272" r:id="rId16"/>
    <p:sldId id="288" r:id="rId17"/>
    <p:sldId id="273" r:id="rId18"/>
    <p:sldId id="311" r:id="rId19"/>
    <p:sldId id="303" r:id="rId20"/>
    <p:sldId id="308" r:id="rId21"/>
    <p:sldId id="309" r:id="rId22"/>
    <p:sldId id="301" r:id="rId23"/>
    <p:sldId id="304" r:id="rId24"/>
    <p:sldId id="276" r:id="rId25"/>
    <p:sldId id="305" r:id="rId26"/>
    <p:sldId id="297" r:id="rId27"/>
    <p:sldId id="279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名古屋大学附属図書館" initials="名大図書館" lastIdx="1" clrIdx="0">
    <p:extLst>
      <p:ext uri="{19B8F6BF-5375-455C-9EA6-DF929625EA0E}">
        <p15:presenceInfo xmlns:p15="http://schemas.microsoft.com/office/powerpoint/2012/main" userId="名古屋大学附属図書館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86398" autoAdjust="0"/>
  </p:normalViewPr>
  <p:slideViewPr>
    <p:cSldViewPr>
      <p:cViewPr varScale="1">
        <p:scale>
          <a:sx n="98" d="100"/>
          <a:sy n="98" d="100"/>
        </p:scale>
        <p:origin x="18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426" y="5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58743-4C4F-4743-A1DF-6E9153205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35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918C-0083-4B2D-8775-30E486746F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9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ja-JP" altLang="en-US" dirty="0"/>
              <a:t>＜</a:t>
            </a:r>
            <a:r>
              <a:rPr lang="en-US" altLang="ja-JP" dirty="0"/>
              <a:t>About content</a:t>
            </a:r>
            <a:r>
              <a:rPr lang="en-US" altLang="ja-JP" baseline="0" dirty="0"/>
              <a:t> of note</a:t>
            </a:r>
            <a:r>
              <a:rPr lang="ja-JP" altLang="en-US" dirty="0"/>
              <a:t>＞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No</a:t>
            </a:r>
            <a:r>
              <a:rPr lang="en-US" altLang="ja-JP" baseline="0" dirty="0"/>
              <a:t> marks</a:t>
            </a:r>
            <a:r>
              <a:rPr lang="ja-JP" altLang="en-US" dirty="0"/>
              <a:t>：</a:t>
            </a:r>
            <a:r>
              <a:rPr lang="en-US" altLang="ja-JP" dirty="0"/>
              <a:t>flow of lecture and reminders</a:t>
            </a:r>
          </a:p>
          <a:p>
            <a:pPr>
              <a:defRPr/>
            </a:pPr>
            <a:r>
              <a:rPr lang="ja-JP" altLang="en-US" dirty="0"/>
              <a:t>●：</a:t>
            </a:r>
            <a:r>
              <a:rPr lang="en-US" altLang="ja-JP" dirty="0"/>
              <a:t>explain</a:t>
            </a:r>
            <a:r>
              <a:rPr lang="ja-JP" altLang="en-US" baseline="0" dirty="0"/>
              <a:t> </a:t>
            </a:r>
            <a:r>
              <a:rPr lang="en-US" altLang="ja-JP" dirty="0"/>
              <a:t>necessarily</a:t>
            </a:r>
          </a:p>
          <a:p>
            <a:pPr>
              <a:defRPr/>
            </a:pPr>
            <a:r>
              <a:rPr lang="ja-JP" altLang="en-US" dirty="0"/>
              <a:t>○：</a:t>
            </a:r>
            <a:r>
              <a:rPr lang="en-US" altLang="ja-JP" baseline="0" dirty="0"/>
              <a:t>explain </a:t>
            </a:r>
            <a:r>
              <a:rPr lang="en-US" altLang="ja-JP" dirty="0"/>
              <a:t>if time allows</a:t>
            </a:r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＜</a:t>
            </a:r>
            <a:r>
              <a:rPr lang="en-US" altLang="ja-JP" dirty="0"/>
              <a:t>time</a:t>
            </a:r>
            <a:r>
              <a:rPr lang="en-US" altLang="ja-JP" baseline="0" dirty="0"/>
              <a:t> allocation</a:t>
            </a:r>
            <a:r>
              <a:rPr lang="ja-JP" altLang="en-US" dirty="0"/>
              <a:t>＞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slide2-6</a:t>
            </a:r>
            <a:r>
              <a:rPr lang="ja-JP" altLang="en-US" dirty="0"/>
              <a:t>（</a:t>
            </a:r>
            <a:r>
              <a:rPr lang="en-US" altLang="ja-JP" dirty="0"/>
              <a:t>before OPAC</a:t>
            </a:r>
            <a:r>
              <a:rPr lang="en-US" altLang="ja-JP" baseline="0" dirty="0"/>
              <a:t> search demonstration</a:t>
            </a:r>
            <a:r>
              <a:rPr lang="ja-JP" altLang="en-US" dirty="0"/>
              <a:t>）：</a:t>
            </a:r>
            <a:r>
              <a:rPr lang="en-US" altLang="ja-JP" dirty="0"/>
              <a:t>3mins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slide7-13</a:t>
            </a:r>
            <a:r>
              <a:rPr lang="ja-JP" altLang="en-US" dirty="0"/>
              <a:t>（</a:t>
            </a:r>
            <a:r>
              <a:rPr lang="en-US" altLang="ja-JP" dirty="0"/>
              <a:t>Searching OPAC (books</a:t>
            </a:r>
            <a:r>
              <a:rPr lang="ja-JP" altLang="en-US" dirty="0"/>
              <a:t>）</a:t>
            </a:r>
            <a:r>
              <a:rPr lang="en-US" altLang="ja-JP" dirty="0"/>
              <a:t>demonstration,</a:t>
            </a:r>
            <a:r>
              <a:rPr lang="en-US" altLang="ja-JP" baseline="0" dirty="0"/>
              <a:t> screen explanation</a:t>
            </a:r>
            <a:r>
              <a:rPr lang="ja-JP" altLang="en-US" dirty="0"/>
              <a:t>）：</a:t>
            </a:r>
            <a:r>
              <a:rPr lang="en-US" altLang="ja-JP" dirty="0"/>
              <a:t>5mins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slide14</a:t>
            </a:r>
            <a:r>
              <a:rPr lang="ja-JP" altLang="en-US" dirty="0"/>
              <a:t>（</a:t>
            </a:r>
            <a:r>
              <a:rPr lang="en-US" altLang="ja-JP" dirty="0"/>
              <a:t>Practical</a:t>
            </a:r>
            <a:r>
              <a:rPr lang="en-US" altLang="ja-JP" baseline="0" dirty="0"/>
              <a:t> exercise 1</a:t>
            </a:r>
            <a:r>
              <a:rPr lang="ja-JP" altLang="en-US" dirty="0"/>
              <a:t>）：</a:t>
            </a:r>
            <a:r>
              <a:rPr lang="en-US" altLang="ja-JP" dirty="0"/>
              <a:t>5mins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slide15-17</a:t>
            </a:r>
            <a:r>
              <a:rPr lang="ja-JP" altLang="en-US" dirty="0"/>
              <a:t>（</a:t>
            </a:r>
            <a:r>
              <a:rPr lang="en-US" altLang="ja-JP" baseline="0" dirty="0"/>
              <a:t>arrangement of books</a:t>
            </a:r>
            <a:r>
              <a:rPr lang="ja-JP" altLang="en-US" dirty="0"/>
              <a:t>）：</a:t>
            </a:r>
            <a:r>
              <a:rPr lang="en-US" altLang="ja-JP" dirty="0"/>
              <a:t>2mins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slide18-20</a:t>
            </a:r>
            <a:r>
              <a:rPr lang="ja-JP" altLang="en-US" dirty="0"/>
              <a:t>（</a:t>
            </a:r>
            <a:r>
              <a:rPr lang="en-US" altLang="ja-JP" dirty="0"/>
              <a:t>OPAC search (journals) demonstration,</a:t>
            </a:r>
            <a:r>
              <a:rPr lang="en-US" altLang="ja-JP" baseline="0" dirty="0"/>
              <a:t> Screen explanation</a:t>
            </a:r>
            <a:r>
              <a:rPr lang="ja-JP" altLang="en-US" dirty="0"/>
              <a:t>）：</a:t>
            </a:r>
            <a:r>
              <a:rPr lang="en-US" altLang="ja-JP" dirty="0"/>
              <a:t>5mins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 21(practical exercise 2)</a:t>
            </a:r>
            <a:r>
              <a:rPr lang="ja-JP" altLang="en-US" dirty="0"/>
              <a:t>：</a:t>
            </a:r>
            <a:r>
              <a:rPr lang="en-US" altLang="ja-JP" dirty="0"/>
              <a:t>5mins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slide22-23</a:t>
            </a:r>
            <a:r>
              <a:rPr lang="ja-JP" altLang="en-US" dirty="0"/>
              <a:t>（</a:t>
            </a:r>
            <a:r>
              <a:rPr lang="en-US" altLang="ja-JP" dirty="0"/>
              <a:t>arrangement of journals</a:t>
            </a:r>
            <a:r>
              <a:rPr lang="ja-JP" altLang="en-US" dirty="0"/>
              <a:t>）：</a:t>
            </a:r>
            <a:r>
              <a:rPr lang="en-US" altLang="ja-JP" dirty="0"/>
              <a:t>2mins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slide24</a:t>
            </a:r>
            <a:r>
              <a:rPr lang="ja-JP" altLang="en-US" dirty="0"/>
              <a:t>（</a:t>
            </a:r>
            <a:r>
              <a:rPr lang="en-US" altLang="ja-JP" dirty="0"/>
              <a:t>using</a:t>
            </a:r>
            <a:r>
              <a:rPr lang="en-US" altLang="ja-JP" baseline="0" dirty="0"/>
              <a:t> materials</a:t>
            </a:r>
            <a:r>
              <a:rPr lang="ja-JP" altLang="en-US" dirty="0"/>
              <a:t>）：</a:t>
            </a:r>
            <a:r>
              <a:rPr lang="en-US" altLang="ja-JP" dirty="0"/>
              <a:t>1min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slide25-26</a:t>
            </a:r>
            <a:r>
              <a:rPr lang="ja-JP" altLang="en-US" dirty="0"/>
              <a:t>（</a:t>
            </a:r>
            <a:r>
              <a:rPr lang="en-US" altLang="ja-JP" dirty="0"/>
              <a:t>If</a:t>
            </a:r>
            <a:r>
              <a:rPr lang="en-US" altLang="ja-JP" baseline="0" dirty="0"/>
              <a:t> cannot find, troubled</a:t>
            </a:r>
            <a:r>
              <a:rPr lang="ja-JP" altLang="en-US" dirty="0"/>
              <a:t>）：</a:t>
            </a:r>
            <a:r>
              <a:rPr lang="en-US" altLang="ja-JP" dirty="0"/>
              <a:t>3mins</a:t>
            </a:r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＜</a:t>
            </a:r>
            <a:r>
              <a:rPr lang="en-US" altLang="ja-JP" dirty="0"/>
              <a:t>Things required for the lecture</a:t>
            </a:r>
            <a:r>
              <a:rPr lang="ja-JP" altLang="en-US" dirty="0"/>
              <a:t>＞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Printed notes of this presentation</a:t>
            </a:r>
            <a:r>
              <a:rPr lang="en-US" altLang="ja-JP" baseline="0" dirty="0"/>
              <a:t> </a:t>
            </a:r>
          </a:p>
          <a:p>
            <a:pPr>
              <a:defRPr/>
            </a:pPr>
            <a:r>
              <a:rPr lang="ja-JP" altLang="en-US" dirty="0"/>
              <a:t>・</a:t>
            </a:r>
            <a:r>
              <a:rPr lang="en-US" altLang="ja-JP" dirty="0"/>
              <a:t>Journal to explain journals’ articles</a:t>
            </a:r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A09090-ED4C-4C41-8E5A-1E199E522203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092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【Example: Book】</a:t>
            </a:r>
          </a:p>
          <a:p>
            <a:r>
              <a:rPr lang="en-US" altLang="ja-JP" dirty="0"/>
              <a:t>【Ask</a:t>
            </a:r>
            <a:r>
              <a:rPr lang="en-US" altLang="ja-JP" baseline="0" dirty="0"/>
              <a:t> participants if it is a b</a:t>
            </a:r>
            <a:r>
              <a:rPr lang="en-US" altLang="ja-JP" dirty="0"/>
              <a:t>ook or an article】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In this</a:t>
            </a:r>
            <a:r>
              <a:rPr lang="ja-JP" altLang="en-US" dirty="0"/>
              <a:t> </a:t>
            </a:r>
            <a:r>
              <a:rPr lang="en-US" altLang="ja-JP" dirty="0"/>
              <a:t>case of book,</a:t>
            </a:r>
            <a:r>
              <a:rPr lang="en-US" altLang="ja-JP" baseline="0" dirty="0"/>
              <a:t> the information used for search is title, author, publisher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AB1FA-56DE-4B2A-8E35-CE52572819E7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215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【On the screen opened</a:t>
            </a:r>
            <a:r>
              <a:rPr lang="en-US" altLang="ja-JP" baseline="0" dirty="0"/>
              <a:t> at </a:t>
            </a:r>
            <a:r>
              <a:rPr lang="en-US" altLang="ja-JP" dirty="0"/>
              <a:t>slide 6 , demonstrate</a:t>
            </a:r>
            <a:r>
              <a:rPr lang="en-US" altLang="ja-JP" baseline="0" dirty="0"/>
              <a:t> by </a:t>
            </a:r>
            <a:r>
              <a:rPr lang="en-US" altLang="ja-JP" dirty="0"/>
              <a:t>actual</a:t>
            </a:r>
            <a:r>
              <a:rPr lang="en-US" altLang="ja-JP" baseline="0" dirty="0"/>
              <a:t> search. </a:t>
            </a:r>
            <a:r>
              <a:rPr lang="en-US" altLang="ja-JP" dirty="0"/>
              <a:t>Open detailed information of the book】</a:t>
            </a:r>
          </a:p>
          <a:p>
            <a:r>
              <a:rPr lang="en-US" altLang="ja-JP" dirty="0"/>
              <a:t>【Participants don’t</a:t>
            </a:r>
            <a:r>
              <a:rPr lang="en-US" altLang="ja-JP" baseline="0" dirty="0"/>
              <a:t> search on their PCs, but look at demonstration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Search in OPAC, if the material is available</a:t>
            </a:r>
            <a:r>
              <a:rPr lang="en-US" altLang="ja-JP" baseline="0" dirty="0"/>
              <a:t> and you can </a:t>
            </a:r>
            <a:r>
              <a:rPr lang="en-US" altLang="ja-JP" dirty="0"/>
              <a:t>take a memo</a:t>
            </a:r>
            <a:r>
              <a:rPr lang="ja-JP" altLang="en-US" dirty="0"/>
              <a:t> </a:t>
            </a:r>
            <a:r>
              <a:rPr lang="en-US" altLang="ja-JP" dirty="0"/>
              <a:t>of location</a:t>
            </a: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019BB5-CD70-4019-811B-2B43717F09F6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509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7688" y="465138"/>
            <a:ext cx="5715000" cy="42878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【demonstrate on actual screen】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Search screen: enter</a:t>
            </a:r>
            <a:r>
              <a:rPr lang="en-US" altLang="ja-JP" baseline="0" dirty="0"/>
              <a:t> keywords in search box and click search button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Search results screen: materials matched with entered</a:t>
            </a:r>
            <a:r>
              <a:rPr lang="en-US" altLang="ja-JP" baseline="0" dirty="0"/>
              <a:t> keywords are displayed. </a:t>
            </a:r>
          </a:p>
          <a:p>
            <a:r>
              <a:rPr lang="en-US" altLang="ja-JP" baseline="0" dirty="0"/>
              <a:t>   Information on each material can be checked by clicking on the title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918C-0083-4B2D-8775-30E486746F2A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【This slide explains detailed</a:t>
            </a:r>
            <a:r>
              <a:rPr lang="en-US" altLang="ja-JP" baseline="0" dirty="0"/>
              <a:t> info screen. You can explain on actually opened screen</a:t>
            </a:r>
            <a:r>
              <a:rPr lang="en-US" altLang="ja-JP" dirty="0"/>
              <a:t>】</a:t>
            </a:r>
          </a:p>
          <a:p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Confirm</a:t>
            </a:r>
            <a:r>
              <a:rPr lang="en-US" altLang="ja-JP" baseline="0" dirty="0"/>
              <a:t> the title and author of the book, is it the book you are looking for?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The library holds 4 copies</a:t>
            </a:r>
            <a:r>
              <a:rPr lang="en-US" altLang="ja-JP" baseline="0" dirty="0"/>
              <a:t> of this book, two are in Central Library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Make sure to take a note of location</a:t>
            </a:r>
            <a:r>
              <a:rPr lang="en-US" altLang="ja-JP" baseline="0" dirty="0"/>
              <a:t> and call no. If you don’t do this </a:t>
            </a:r>
            <a:r>
              <a:rPr lang="en-US" altLang="ja-JP" dirty="0"/>
              <a:t>you cannot find the book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Location is quite approximate.</a:t>
            </a:r>
            <a:r>
              <a:rPr lang="en-US" altLang="ja-JP" baseline="0" dirty="0"/>
              <a:t> Cent. Lib </a:t>
            </a:r>
            <a:r>
              <a:rPr lang="en-US" altLang="ja-JP" dirty="0"/>
              <a:t>means Central Library. Click</a:t>
            </a:r>
            <a:r>
              <a:rPr lang="en-US" altLang="ja-JP" baseline="0" dirty="0"/>
              <a:t> location and map will be shown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Call</a:t>
            </a:r>
            <a:r>
              <a:rPr lang="en-US" altLang="ja-JP" baseline="0" dirty="0"/>
              <a:t> No. is the location of the book on the bookshelf, which is indicated as spine label of the book </a:t>
            </a:r>
            <a:r>
              <a:rPr lang="ja-JP" altLang="en-US" dirty="0"/>
              <a:t>（</a:t>
            </a:r>
            <a:r>
              <a:rPr lang="en-US" altLang="ja-JP" dirty="0"/>
              <a:t>demonstrate</a:t>
            </a:r>
            <a:r>
              <a:rPr lang="en-US" altLang="ja-JP" baseline="0" dirty="0"/>
              <a:t> real book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If the location is not Cent. Lib. **, it belongs</a:t>
            </a:r>
            <a:r>
              <a:rPr lang="en-US" altLang="ja-JP" baseline="0" dirty="0"/>
              <a:t> </a:t>
            </a:r>
            <a:r>
              <a:rPr lang="en-US" altLang="ja-JP" dirty="0"/>
              <a:t>in one of the departmental libraries</a:t>
            </a:r>
          </a:p>
          <a:p>
            <a:r>
              <a:rPr lang="ja-JP" altLang="en-US" dirty="0"/>
              <a:t>○</a:t>
            </a:r>
            <a:r>
              <a:rPr lang="en-US" altLang="ja-JP" dirty="0"/>
              <a:t>First part of call no. is main subject</a:t>
            </a:r>
            <a:r>
              <a:rPr lang="en-US" altLang="ja-JP" baseline="0" dirty="0"/>
              <a:t> of the book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918C-0083-4B2D-8775-30E486746F2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364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【The time for </a:t>
            </a:r>
            <a:r>
              <a:rPr lang="en-US" altLang="ja-JP" baseline="0" dirty="0"/>
              <a:t>practice is 5mins., but if everyone solved it faster </a:t>
            </a:r>
            <a:r>
              <a:rPr lang="en-US" altLang="ja-JP" dirty="0"/>
              <a:t>you can finish earlier. Give support by going </a:t>
            </a:r>
            <a:r>
              <a:rPr lang="en-US" altLang="ja-JP" baseline="0" dirty="0"/>
              <a:t>round and checking if </a:t>
            </a:r>
            <a:r>
              <a:rPr lang="en-US" altLang="ja-JP" dirty="0"/>
              <a:t>search screen is opened or if there</a:t>
            </a:r>
            <a:r>
              <a:rPr lang="en-US" altLang="ja-JP" baseline="0" dirty="0"/>
              <a:t> are any</a:t>
            </a:r>
            <a:r>
              <a:rPr lang="en-US" altLang="ja-JP" dirty="0"/>
              <a:t> questions】</a:t>
            </a:r>
          </a:p>
          <a:p>
            <a:endParaRPr lang="en-US" altLang="ja-JP" dirty="0"/>
          </a:p>
          <a:p>
            <a:r>
              <a:rPr lang="en-US" altLang="ja-JP" dirty="0"/>
              <a:t>Practice </a:t>
            </a:r>
            <a:r>
              <a:rPr lang="en-US" altLang="ja-JP" baseline="0" dirty="0"/>
              <a:t>1: Searching for books</a:t>
            </a:r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Can you</a:t>
            </a:r>
            <a:r>
              <a:rPr lang="en-US" altLang="ja-JP" baseline="0" dirty="0"/>
              <a:t> already </a:t>
            </a:r>
            <a:r>
              <a:rPr lang="en-US" altLang="ja-JP" dirty="0"/>
              <a:t>distinguish if it is a book?</a:t>
            </a:r>
          </a:p>
          <a:p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→</a:t>
            </a:r>
            <a:r>
              <a:rPr lang="en-US" altLang="ja-JP" dirty="0"/>
              <a:t>Let everyone search. When almost everyone reached details screen,</a:t>
            </a:r>
            <a:r>
              <a:rPr lang="en-US" altLang="ja-JP" baseline="0" dirty="0"/>
              <a:t> explain how to read it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Carefully check</a:t>
            </a:r>
            <a:r>
              <a:rPr lang="en-US" altLang="ja-JP" baseline="0" dirty="0"/>
              <a:t> information on holdings 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Make sure to take memo of ‘Location’ and ‘Call no.’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   Location:</a:t>
            </a:r>
            <a:r>
              <a:rPr lang="en-US" altLang="ja-JP" baseline="0" dirty="0"/>
              <a:t> Cent Lib 3F</a:t>
            </a:r>
            <a:endParaRPr lang="en-US" altLang="ja-JP" dirty="0"/>
          </a:p>
          <a:p>
            <a:r>
              <a:rPr lang="en-US" altLang="ja-JP" dirty="0"/>
              <a:t>   Call no.: 468||M</a:t>
            </a:r>
          </a:p>
          <a:p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‘checked out’</a:t>
            </a:r>
            <a:r>
              <a:rPr lang="ja-JP" altLang="en-US" dirty="0"/>
              <a:t> </a:t>
            </a:r>
            <a:r>
              <a:rPr lang="en-US" altLang="ja-JP" dirty="0"/>
              <a:t>means that someone has already</a:t>
            </a:r>
            <a:r>
              <a:rPr lang="en-US" altLang="ja-JP" baseline="0" dirty="0"/>
              <a:t> borrowed it . </a:t>
            </a:r>
          </a:p>
          <a:p>
            <a:r>
              <a:rPr lang="en-US" altLang="ja-JP" baseline="0" dirty="0"/>
              <a:t>   You can reserve it if you want to read it as soon as possible.</a:t>
            </a:r>
            <a:endParaRPr lang="en-US" altLang="ja-JP" dirty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99C339-5A86-4F47-9C30-778235C58A26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0284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86"/>
            <a:fld id="{B9C50D47-451B-489F-803F-A79AE9AE40D1}" type="slidenum">
              <a:rPr lang="en-US" altLang="ja-JP" smtClean="0"/>
              <a:pPr defTabSz="919186"/>
              <a:t>15</a:t>
            </a:fld>
            <a:endParaRPr lang="en-US" altLang="ja-JP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ノート プレースホルダ 5"/>
          <p:cNvSpPr>
            <a:spLocks noGrp="1"/>
          </p:cNvSpPr>
          <p:nvPr>
            <p:ph type="body" idx="1"/>
          </p:nvPr>
        </p:nvSpPr>
        <p:spPr>
          <a:xfrm>
            <a:off x="667296" y="4721186"/>
            <a:ext cx="5445760" cy="447270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Central library 3</a:t>
            </a:r>
            <a:r>
              <a:rPr kumimoji="1" lang="en-US" altLang="ja-JP" baseline="30000" dirty="0"/>
              <a:t>rd</a:t>
            </a:r>
            <a:r>
              <a:rPr kumimoji="1" lang="en-US" altLang="ja-JP" dirty="0"/>
              <a:t> floor.</a:t>
            </a:r>
          </a:p>
          <a:p>
            <a:r>
              <a:rPr kumimoji="1" lang="ja-JP" altLang="en-US" dirty="0"/>
              <a:t>○</a:t>
            </a:r>
            <a:r>
              <a:rPr kumimoji="1" lang="en-US" altLang="ja-JP" dirty="0"/>
              <a:t>There are many locations beginning</a:t>
            </a:r>
            <a:r>
              <a:rPr kumimoji="1" lang="en-US" altLang="ja-JP" baseline="0" dirty="0"/>
              <a:t> “Cent Lib”, such as ‘Cent Lib </a:t>
            </a:r>
          </a:p>
          <a:p>
            <a:r>
              <a:rPr kumimoji="1" lang="en-US" altLang="ja-JP" baseline="0" dirty="0"/>
              <a:t>   </a:t>
            </a:r>
            <a:r>
              <a:rPr kumimoji="1" lang="en-US" altLang="ja-JP" baseline="0" dirty="0" err="1"/>
              <a:t>Intnl</a:t>
            </a:r>
            <a:r>
              <a:rPr kumimoji="1" lang="en-US" altLang="ja-JP" baseline="0" dirty="0"/>
              <a:t>’, ‘Cent Lib 3F’.</a:t>
            </a:r>
            <a:endParaRPr kumimoji="1" lang="ja-JP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●</a:t>
            </a:r>
            <a:r>
              <a:rPr lang="en-US" altLang="ja-JP" dirty="0"/>
              <a:t>The location differs according to types of books.</a:t>
            </a:r>
            <a:r>
              <a:rPr lang="en-US" altLang="ja-JP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aseline="0" dirty="0"/>
              <a:t>   </a:t>
            </a:r>
            <a:r>
              <a:rPr lang="en-US" altLang="ja-JP" baseline="0" dirty="0"/>
              <a:t>Books for undergraduates locate 3</a:t>
            </a:r>
            <a:r>
              <a:rPr lang="en-US" altLang="ja-JP" baseline="30000" dirty="0"/>
              <a:t>rd</a:t>
            </a:r>
            <a:r>
              <a:rPr lang="en-US" altLang="ja-JP" baseline="0" dirty="0"/>
              <a:t> floor.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/>
              <a:t>   It is important for finding books not only ‘Call no’ but ‘Location’.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205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【A</a:t>
            </a:r>
            <a:r>
              <a:rPr lang="en-US" altLang="ja-JP" baseline="0" dirty="0"/>
              <a:t>rrangement scheme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Books are arranged by</a:t>
            </a:r>
            <a:r>
              <a:rPr lang="en-US" altLang="ja-JP" baseline="0" dirty="0"/>
              <a:t> ‘Call No’.</a:t>
            </a:r>
            <a:r>
              <a:rPr lang="ja-JP" altLang="en-US" baseline="0" dirty="0"/>
              <a:t> </a:t>
            </a:r>
            <a:endParaRPr lang="en-US" altLang="ja-JP" baseline="0" dirty="0"/>
          </a:p>
          <a:p>
            <a:r>
              <a:rPr lang="en-US" altLang="ja-JP" baseline="0" dirty="0"/>
              <a:t>   Books are first arranged by classification number (first row) and </a:t>
            </a:r>
          </a:p>
          <a:p>
            <a:r>
              <a:rPr lang="en-US" altLang="ja-JP" baseline="0" dirty="0"/>
              <a:t>   within the same number they are arranged by author’s  symbol </a:t>
            </a:r>
          </a:p>
          <a:p>
            <a:r>
              <a:rPr lang="en-US" altLang="ja-JP" baseline="0" dirty="0"/>
              <a:t>   (second row).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Classification number (first row of Call No) shows the topic of the </a:t>
            </a:r>
          </a:p>
          <a:p>
            <a:r>
              <a:rPr lang="en-US" altLang="ja-JP" dirty="0"/>
              <a:t>   book, so books</a:t>
            </a:r>
            <a:r>
              <a:rPr lang="en-US" altLang="ja-JP" baseline="0" dirty="0"/>
              <a:t> located near are on the same topic (have the same </a:t>
            </a:r>
          </a:p>
          <a:p>
            <a:r>
              <a:rPr lang="en-US" altLang="ja-JP" baseline="0" dirty="0"/>
              <a:t>   number).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●</a:t>
            </a:r>
            <a:r>
              <a:rPr lang="en-US" altLang="ja-JP" dirty="0"/>
              <a:t>The location differs according to types of books.</a:t>
            </a:r>
            <a:endParaRPr kumimoji="1" lang="en-US" altLang="ja-JP" dirty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4819F4-5D27-4A95-9AB3-22E0F1EC5742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970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8ECA9DC-7411-4B4E-AFB0-73979760F094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10" name="スライド イメージ プレースホルダ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 6"/>
          <p:cNvSpPr>
            <a:spLocks noGrp="1"/>
          </p:cNvSpPr>
          <p:nvPr>
            <p:ph type="body" idx="1"/>
          </p:nvPr>
        </p:nvSpPr>
        <p:spPr>
          <a:xfrm>
            <a:off x="667296" y="4721186"/>
            <a:ext cx="5445760" cy="4472702"/>
          </a:xfrm>
        </p:spPr>
        <p:txBody>
          <a:bodyPr>
            <a:normAutofit/>
          </a:bodyPr>
          <a:lstStyle/>
          <a:p>
            <a:r>
              <a:rPr kumimoji="1" lang="en-US" altLang="ja-JP" baseline="0" dirty="0"/>
              <a:t>Higashiyama Campus library map</a:t>
            </a:r>
            <a:endParaRPr kumimoji="1" lang="en-US" altLang="ja-JP" dirty="0"/>
          </a:p>
          <a:p>
            <a:r>
              <a:rPr kumimoji="1" lang="ja-JP" altLang="en-US" dirty="0"/>
              <a:t>○</a:t>
            </a:r>
            <a:r>
              <a:rPr kumimoji="1" lang="en-US" altLang="ja-JP" dirty="0"/>
              <a:t>Departmental</a:t>
            </a:r>
            <a:r>
              <a:rPr kumimoji="1" lang="en-US" altLang="ja-JP" baseline="0" dirty="0"/>
              <a:t> libraries have more specialized materials than Central Library.</a:t>
            </a:r>
          </a:p>
        </p:txBody>
      </p:sp>
    </p:spTree>
    <p:extLst>
      <p:ext uri="{BB962C8B-B14F-4D97-AF65-F5344CB8AC3E}">
        <p14:creationId xmlns:p14="http://schemas.microsoft.com/office/powerpoint/2010/main" val="2185904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【Example: Journal】</a:t>
            </a:r>
          </a:p>
          <a:p>
            <a:r>
              <a:rPr lang="en-US" altLang="ja-JP" dirty="0"/>
              <a:t>Is this a book or a journal? Check if participants can distinguish.</a:t>
            </a:r>
          </a:p>
          <a:p>
            <a:r>
              <a:rPr lang="ja-JP" altLang="en-US" u="none" dirty="0"/>
              <a:t>●</a:t>
            </a:r>
            <a:r>
              <a:rPr lang="ja-JP" altLang="en-US" u="none" baseline="0" dirty="0"/>
              <a:t> </a:t>
            </a:r>
            <a:r>
              <a:rPr lang="en-US" altLang="ja-JP" u="none" baseline="0" dirty="0"/>
              <a:t>“From Science</a:t>
            </a:r>
            <a:r>
              <a:rPr lang="en-US" altLang="ja-JP" sz="1600" dirty="0"/>
              <a:t>…</a:t>
            </a:r>
            <a:r>
              <a:rPr lang="en-US" altLang="ja-JP" sz="1600" u="none" dirty="0"/>
              <a:t>” is the title of the article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baseline="0" dirty="0"/>
              <a:t> “</a:t>
            </a:r>
            <a:r>
              <a:rPr lang="en-US" altLang="ja-JP" sz="1600" dirty="0"/>
              <a:t>Ecology Law Quarterly” is the title of the journal</a:t>
            </a:r>
            <a:endParaRPr lang="en-US" altLang="ja-JP" u="none" dirty="0"/>
          </a:p>
          <a:p>
            <a:r>
              <a:rPr lang="ja-JP" altLang="en-US" u="none" dirty="0"/>
              <a:t>● </a:t>
            </a:r>
            <a:r>
              <a:rPr lang="en-US" altLang="ja-JP" u="none" dirty="0"/>
              <a:t>When searching in OPAC, you cannot search by the</a:t>
            </a:r>
            <a:r>
              <a:rPr lang="en-US" altLang="ja-JP" u="none" baseline="0" dirty="0"/>
              <a:t> </a:t>
            </a:r>
            <a:r>
              <a:rPr lang="en-US" altLang="ja-JP" u="none" dirty="0"/>
              <a:t>article title,</a:t>
            </a:r>
            <a:r>
              <a:rPr lang="en-US" altLang="ja-JP" u="none" baseline="0" dirty="0"/>
              <a:t> author, publication year, volume. </a:t>
            </a:r>
          </a:p>
          <a:p>
            <a:r>
              <a:rPr lang="en-US" altLang="ja-JP" u="none" baseline="0" dirty="0"/>
              <a:t>    Make sure to search by </a:t>
            </a:r>
            <a:r>
              <a:rPr lang="en-US" altLang="ja-JP" u="sng" baseline="0" dirty="0"/>
              <a:t>journal title</a:t>
            </a:r>
            <a:endParaRPr lang="en-US" altLang="ja-JP" u="sng" dirty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AB1FA-56DE-4B2A-8E35-CE52572819E7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2622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【demonstrate on actual screen】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Search screen: enter</a:t>
            </a:r>
            <a:r>
              <a:rPr lang="en-US" altLang="ja-JP" baseline="0" dirty="0"/>
              <a:t> keywords in keyword field and click search button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Search</a:t>
            </a:r>
            <a:r>
              <a:rPr lang="en-US" altLang="ja-JP" baseline="0" dirty="0"/>
              <a:t> results screen: materials matched with entered keywords are displayed. </a:t>
            </a:r>
          </a:p>
          <a:p>
            <a:r>
              <a:rPr lang="en-US" altLang="ja-JP" baseline="0" dirty="0"/>
              <a:t>   Information on holdings of those materials can be checked by clicking on the title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918C-0083-4B2D-8775-30E486746F2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24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67296" y="4721186"/>
            <a:ext cx="5445760" cy="447270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u="none" dirty="0"/>
              <a:t>【Before starting</a:t>
            </a:r>
            <a:r>
              <a:rPr lang="en-US" altLang="ja-JP" u="none" baseline="0" dirty="0"/>
              <a:t> guidance:</a:t>
            </a:r>
            <a:endParaRPr lang="en-US" altLang="ja-JP" u="none" dirty="0"/>
          </a:p>
          <a:p>
            <a:pPr>
              <a:defRPr/>
            </a:pPr>
            <a:r>
              <a:rPr lang="en-US" altLang="ja-JP" u="none" dirty="0"/>
              <a:t>Ask participant</a:t>
            </a:r>
            <a:r>
              <a:rPr lang="en-US" altLang="ja-JP" u="none" baseline="0" dirty="0"/>
              <a:t>s if they have experience of searching books in O</a:t>
            </a:r>
            <a:r>
              <a:rPr lang="en-US" altLang="ja-JP" u="none" dirty="0"/>
              <a:t>PAC.</a:t>
            </a:r>
          </a:p>
          <a:p>
            <a:pPr>
              <a:defRPr/>
            </a:pPr>
            <a:r>
              <a:rPr lang="ja-JP" altLang="en-US" u="none" dirty="0"/>
              <a:t>→</a:t>
            </a:r>
            <a:r>
              <a:rPr lang="en-US" altLang="ja-JP" u="none" dirty="0"/>
              <a:t>if all of them are experienced, explain slides 4-8 in a simple form】</a:t>
            </a:r>
          </a:p>
          <a:p>
            <a:pPr>
              <a:defRPr/>
            </a:pPr>
            <a:endParaRPr lang="en-US" altLang="ja-JP" u="none" dirty="0"/>
          </a:p>
          <a:p>
            <a:pPr>
              <a:defRPr/>
            </a:pPr>
            <a:r>
              <a:rPr lang="en-US" altLang="ja-JP" u="none" dirty="0"/>
              <a:t>【Explain the goal of the</a:t>
            </a:r>
            <a:r>
              <a:rPr lang="en-US" altLang="ja-JP" u="none" baseline="0" dirty="0"/>
              <a:t> guidance</a:t>
            </a:r>
            <a:r>
              <a:rPr lang="en-US" altLang="ja-JP" u="none" dirty="0"/>
              <a:t>】</a:t>
            </a:r>
          </a:p>
          <a:p>
            <a:pPr>
              <a:defRPr/>
            </a:pPr>
            <a:r>
              <a:rPr lang="ja-JP" altLang="en-US" u="none" baseline="0" dirty="0"/>
              <a:t>●</a:t>
            </a:r>
            <a:r>
              <a:rPr lang="en-US" altLang="ja-JP" u="none" baseline="0" dirty="0"/>
              <a:t>The goal of this workshop is so that you become able to find and use the books required by your class, which are available in the library.</a:t>
            </a:r>
            <a:endParaRPr lang="en-US" altLang="ja-JP" u="none" dirty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E4FD61-2E06-4E46-9DDC-EBD7F65C4E27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2297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【Demonstrate</a:t>
            </a:r>
            <a:r>
              <a:rPr lang="en-US" altLang="ja-JP" baseline="0" dirty="0"/>
              <a:t> until the d</a:t>
            </a:r>
            <a:r>
              <a:rPr lang="en-US" altLang="ja-JP" dirty="0"/>
              <a:t>etails screen</a:t>
            </a:r>
            <a:r>
              <a:rPr lang="en-US" altLang="ja-JP" baseline="0" dirty="0"/>
              <a:t>, then explain on slide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This</a:t>
            </a:r>
            <a:r>
              <a:rPr lang="en-US" altLang="ja-JP" baseline="0" dirty="0"/>
              <a:t> journal is located on 2 libraries in NUL, one is Central Library</a:t>
            </a:r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○</a:t>
            </a:r>
            <a:r>
              <a:rPr lang="en-US" altLang="ja-JP" dirty="0"/>
              <a:t>Holding information</a:t>
            </a:r>
            <a:r>
              <a:rPr lang="en-US" altLang="ja-JP" baseline="0" dirty="0"/>
              <a:t> of journals is different from the one of books.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/>
              <a:t>   It tells us which issues and volumes are available.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Even if</a:t>
            </a:r>
            <a:r>
              <a:rPr lang="en-US" altLang="ja-JP" baseline="0" dirty="0"/>
              <a:t> journal is available, the volume you need may not be available. </a:t>
            </a:r>
          </a:p>
          <a:p>
            <a:r>
              <a:rPr lang="en-US" altLang="ja-JP" baseline="0" dirty="0"/>
              <a:t>   Make sure to check not only location but year/volume as well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”Accession</a:t>
            </a:r>
            <a:r>
              <a:rPr lang="en-US" altLang="ja-JP" baseline="0" dirty="0"/>
              <a:t> continuing</a:t>
            </a:r>
            <a:r>
              <a:rPr lang="en-US" altLang="ja-JP" dirty="0"/>
              <a:t>” means that this journal is currently being subscribed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Clicking the volume number will show you the holding information</a:t>
            </a:r>
            <a:r>
              <a:rPr lang="en-US" altLang="ja-JP" baseline="0" dirty="0"/>
              <a:t> and arrival information.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If</a:t>
            </a:r>
            <a:r>
              <a:rPr lang="en-US" altLang="ja-JP" baseline="0" dirty="0"/>
              <a:t> the full text is available the link to e-Journal will be displayed.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AB70A19-A2A1-4BFD-A077-4D82285A3902}" type="slidenum">
              <a:rPr lang="en-US" altLang="ja-JP" sz="1200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20</a:t>
            </a:fld>
            <a:endParaRPr lang="en-US" altLang="ja-JP" sz="120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024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【The time for practice</a:t>
            </a:r>
            <a:r>
              <a:rPr lang="en-US" altLang="ja-JP" baseline="0" dirty="0"/>
              <a:t> is maximum 5 mins, but if everyone answered the questions, can be finished earlier.</a:t>
            </a:r>
            <a:endParaRPr lang="en-US" altLang="ja-JP" dirty="0"/>
          </a:p>
          <a:p>
            <a:r>
              <a:rPr lang="en-US" altLang="ja-JP" dirty="0"/>
              <a:t>Go around</a:t>
            </a:r>
            <a:r>
              <a:rPr lang="en-US" altLang="ja-JP" baseline="0" dirty="0"/>
              <a:t> and check if search screen is opened or give support if there are any questions</a:t>
            </a:r>
            <a:r>
              <a:rPr lang="en-US" altLang="ja-JP" dirty="0"/>
              <a:t>】</a:t>
            </a:r>
          </a:p>
          <a:p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Which one is the journal title? Do</a:t>
            </a:r>
            <a:r>
              <a:rPr lang="en-US" altLang="ja-JP" baseline="0" dirty="0"/>
              <a:t> any participants search by the article title?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   【Even if explained, it can be often mistaken, explain repeatedly if needed】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●</a:t>
            </a:r>
            <a:r>
              <a:rPr lang="en-US" altLang="ja-JP" dirty="0"/>
              <a:t>When searching for journal too many result was</a:t>
            </a:r>
            <a:r>
              <a:rPr lang="en-US" altLang="ja-JP" baseline="0" dirty="0"/>
              <a:t> returned</a:t>
            </a:r>
            <a:r>
              <a:rPr lang="en-US" altLang="ja-JP" dirty="0"/>
              <a:t>,</a:t>
            </a:r>
            <a:r>
              <a:rPr lang="ja-JP" altLang="en-US" baseline="0" dirty="0"/>
              <a:t> </a:t>
            </a:r>
            <a:r>
              <a:rPr lang="en-US" altLang="ja-JP" baseline="0" dirty="0"/>
              <a:t>you can check ‘Serials’ in the material type to refine search</a:t>
            </a:r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【</a:t>
            </a:r>
            <a:r>
              <a:rPr lang="ja-JP" altLang="en-US" dirty="0"/>
              <a:t>→</a:t>
            </a:r>
            <a:r>
              <a:rPr lang="en-US" altLang="ja-JP" dirty="0"/>
              <a:t>Let everyone search. When almost everyone reached details screen,</a:t>
            </a:r>
            <a:r>
              <a:rPr lang="en-US" altLang="ja-JP" baseline="0" dirty="0"/>
              <a:t> explain how to read it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Check the location</a:t>
            </a:r>
          </a:p>
          <a:p>
            <a:r>
              <a:rPr lang="en-US" altLang="ja-JP" dirty="0"/>
              <a:t>  </a:t>
            </a:r>
            <a:r>
              <a:rPr lang="ja-JP" altLang="en-US" dirty="0"/>
              <a:t>・</a:t>
            </a:r>
            <a:r>
              <a:rPr lang="en-US" altLang="ja-JP" dirty="0"/>
              <a:t>Location: </a:t>
            </a:r>
            <a:r>
              <a:rPr lang="en-US" altLang="ja-JP" dirty="0" err="1"/>
              <a:t>Sci</a:t>
            </a:r>
            <a:r>
              <a:rPr lang="en-US" altLang="ja-JP" dirty="0"/>
              <a:t> </a:t>
            </a:r>
            <a:r>
              <a:rPr lang="en-US" altLang="ja-JP" dirty="0" err="1"/>
              <a:t>Biol</a:t>
            </a:r>
            <a:r>
              <a:rPr lang="en-US" altLang="ja-JP" dirty="0"/>
              <a:t>   </a:t>
            </a:r>
            <a:r>
              <a:rPr lang="en-US" altLang="ja-JP" baseline="0" dirty="0"/>
              <a:t> </a:t>
            </a:r>
            <a:r>
              <a:rPr lang="en-US" altLang="ja-JP" dirty="0"/>
              <a:t>(Year)Volume: (1938-1965)11-14, 15(3), 45-66</a:t>
            </a:r>
          </a:p>
          <a:p>
            <a:r>
              <a:rPr lang="en-US" altLang="ja-JP" dirty="0"/>
              <a:t>  </a:t>
            </a:r>
            <a:r>
              <a:rPr lang="ja-JP" altLang="en-US" dirty="0"/>
              <a:t>・</a:t>
            </a:r>
            <a:r>
              <a:rPr lang="en-US" altLang="ja-JP" dirty="0"/>
              <a:t>Location: Cent Lib Journal   (Year)Volume: (1955-1965)45-66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Check</a:t>
            </a:r>
            <a:r>
              <a:rPr lang="en-US" altLang="ja-JP" baseline="0" dirty="0"/>
              <a:t> carefully if needed volume is available with each location. </a:t>
            </a:r>
          </a:p>
          <a:p>
            <a:endParaRPr lang="ja-JP" altLang="en-US" dirty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99C339-5A86-4F47-9C30-778235C58A26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84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1" lang="en-US" altLang="ja-JP" dirty="0"/>
              <a:t>Floor map of the Central Library </a:t>
            </a:r>
            <a:r>
              <a:rPr kumimoji="1" lang="ja-JP" altLang="en-US" dirty="0"/>
              <a:t>（</a:t>
            </a:r>
            <a:r>
              <a:rPr kumimoji="1" lang="en-US" altLang="ja-JP" dirty="0"/>
              <a:t>journals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</a:t>
            </a:r>
            <a:r>
              <a:rPr lang="en-US" altLang="ja-JP" dirty="0"/>
              <a:t>The location differs according to publication year.</a:t>
            </a:r>
            <a:r>
              <a:rPr lang="en-US" altLang="ja-JP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   </a:t>
            </a:r>
            <a:r>
              <a:rPr kumimoji="1" lang="en-US" altLang="ja-JP" dirty="0"/>
              <a:t>Back numbers are located</a:t>
            </a:r>
            <a:r>
              <a:rPr kumimoji="1" lang="en-US" altLang="ja-JP" baseline="0" dirty="0"/>
              <a:t> on the basement.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   Current issues are on the 3</a:t>
            </a:r>
            <a:r>
              <a:rPr kumimoji="1" lang="en-US" altLang="ja-JP" baseline="30000" dirty="0"/>
              <a:t>rd</a:t>
            </a:r>
            <a:r>
              <a:rPr kumimoji="1" lang="en-US" altLang="ja-JP" baseline="0" dirty="0"/>
              <a:t> floor. </a:t>
            </a:r>
            <a:endParaRPr kumimoji="1" lang="ja-JP" altLang="en-US" dirty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E674B-179E-499C-B9CB-DB0E25571DEF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0527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●</a:t>
            </a:r>
            <a:r>
              <a:rPr lang="en-US" altLang="ja-JP" dirty="0"/>
              <a:t>In each location,</a:t>
            </a:r>
            <a:r>
              <a:rPr lang="en-US" altLang="ja-JP" baseline="0" dirty="0"/>
              <a:t> journals are divided between non-Japanese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/>
              <a:t>   Japanese titles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●</a:t>
            </a:r>
            <a:r>
              <a:rPr lang="en-US" altLang="ja-JP" dirty="0"/>
              <a:t>Non-Japanese</a:t>
            </a:r>
            <a:r>
              <a:rPr lang="en-US" altLang="ja-JP" baseline="0" dirty="0"/>
              <a:t> journals are arranged in alphabet order, Japanese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/>
              <a:t>   journals in kana order</a:t>
            </a:r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Within the same journals they are arranged by volume no.</a:t>
            </a:r>
            <a:r>
              <a:rPr lang="en-US" altLang="ja-JP" baseline="0" dirty="0"/>
              <a:t> </a:t>
            </a:r>
            <a:r>
              <a:rPr lang="en-US" altLang="ja-JP" dirty="0"/>
              <a:t>and </a:t>
            </a:r>
          </a:p>
          <a:p>
            <a:r>
              <a:rPr lang="en-US" altLang="ja-JP" dirty="0"/>
              <a:t>   publication year</a:t>
            </a: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09CA30-017B-461E-8D32-B8360AD1F7CE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4912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●</a:t>
            </a:r>
            <a:r>
              <a:rPr kumimoji="1" lang="en-US" altLang="ja-JP" dirty="0"/>
              <a:t>There are materials which can be</a:t>
            </a:r>
            <a:r>
              <a:rPr kumimoji="1" lang="en-US" altLang="ja-JP" baseline="0" dirty="0"/>
              <a:t> borrowed and which cannot be borrowed. </a:t>
            </a:r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4F5-6DCE-4846-96B0-7B065FFE440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21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F14BA2-D34A-4D6E-8535-A1C500796B25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763" lvl="1"/>
            <a:r>
              <a:rPr lang="en-US" altLang="ja-JP" dirty="0"/>
              <a:t>If you search in OPAC and no results</a:t>
            </a:r>
          </a:p>
          <a:p>
            <a:pPr marL="4763" lvl="1"/>
            <a:r>
              <a:rPr lang="ja-JP" altLang="en-US" dirty="0"/>
              <a:t>●</a:t>
            </a:r>
            <a:r>
              <a:rPr lang="en-US" altLang="ja-JP" dirty="0"/>
              <a:t>First,</a:t>
            </a:r>
            <a:r>
              <a:rPr lang="en-US" altLang="ja-JP" baseline="0" dirty="0"/>
              <a:t> check for misspellings. </a:t>
            </a:r>
          </a:p>
          <a:p>
            <a:pPr marL="4763" lvl="1"/>
            <a:r>
              <a:rPr lang="en-US" altLang="ja-JP" baseline="0" dirty="0"/>
              <a:t>   </a:t>
            </a:r>
            <a:r>
              <a:rPr lang="en-US" altLang="ja-JP" dirty="0"/>
              <a:t>OPAC does not automatically correct misspellings, as</a:t>
            </a:r>
            <a:r>
              <a:rPr lang="en-US" altLang="ja-JP" baseline="0" dirty="0"/>
              <a:t> </a:t>
            </a:r>
            <a:r>
              <a:rPr lang="en-US" altLang="ja-JP" dirty="0"/>
              <a:t>Google</a:t>
            </a:r>
          </a:p>
          <a:p>
            <a:pPr marL="4763" lvl="1"/>
            <a:r>
              <a:rPr lang="ja-JP" altLang="en-US" dirty="0"/>
              <a:t>○</a:t>
            </a:r>
            <a:r>
              <a:rPr lang="en-US" altLang="ja-JP" dirty="0"/>
              <a:t>If the book in search results</a:t>
            </a:r>
            <a:r>
              <a:rPr lang="en-US" altLang="ja-JP" baseline="0" dirty="0"/>
              <a:t> but you could not find it, check</a:t>
            </a:r>
          </a:p>
          <a:p>
            <a:pPr marL="4763" lvl="1"/>
            <a:r>
              <a:rPr lang="en-US" altLang="ja-JP" baseline="0" dirty="0"/>
              <a:t>   if location is correct. </a:t>
            </a:r>
          </a:p>
          <a:p>
            <a:pPr marL="4763" lvl="1"/>
            <a:r>
              <a:rPr lang="en-US" altLang="ja-JP" baseline="0" dirty="0"/>
              <a:t>   </a:t>
            </a:r>
            <a:r>
              <a:rPr lang="en-US" altLang="ja-JP" dirty="0"/>
              <a:t>If cannot find it either, ask advice at</a:t>
            </a:r>
            <a:r>
              <a:rPr lang="en-US" altLang="ja-JP" baseline="0" dirty="0"/>
              <a:t> Service Desk. </a:t>
            </a:r>
            <a:endParaRPr lang="en-US" altLang="ja-JP" dirty="0"/>
          </a:p>
          <a:p>
            <a:pPr marL="4763" lvl="1"/>
            <a:r>
              <a:rPr lang="ja-JP" altLang="en-US" dirty="0"/>
              <a:t>●</a:t>
            </a:r>
            <a:r>
              <a:rPr lang="en-US" altLang="ja-JP" dirty="0"/>
              <a:t>If a book is not available in NUL, search if it is available in other </a:t>
            </a:r>
          </a:p>
          <a:p>
            <a:pPr marL="4763" lvl="1"/>
            <a:r>
              <a:rPr lang="en-US" altLang="ja-JP" dirty="0"/>
              <a:t>   libraries. </a:t>
            </a:r>
          </a:p>
          <a:p>
            <a:pPr marL="4763" lvl="1"/>
            <a:r>
              <a:rPr lang="en-US" altLang="ja-JP" dirty="0"/>
              <a:t>   As in NUL,</a:t>
            </a:r>
            <a:r>
              <a:rPr lang="en-US" altLang="ja-JP" baseline="0" dirty="0"/>
              <a:t> search where the book is available before using it. </a:t>
            </a:r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You can visit the library or order a book or copy of the article</a:t>
            </a:r>
            <a:r>
              <a:rPr lang="en-US" altLang="ja-JP" baseline="0" dirty="0"/>
              <a:t>. </a:t>
            </a:r>
          </a:p>
          <a:p>
            <a:r>
              <a:rPr lang="en-US" altLang="ja-JP" baseline="0" dirty="0"/>
              <a:t>   Ask Interlibrary Loan Desk of the Central Library or your </a:t>
            </a:r>
          </a:p>
          <a:p>
            <a:r>
              <a:rPr lang="en-US" altLang="ja-JP" baseline="0" dirty="0"/>
              <a:t>   departmental library</a:t>
            </a:r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It will take some time for inquiry or order. </a:t>
            </a:r>
          </a:p>
          <a:p>
            <a:r>
              <a:rPr lang="en-US" altLang="ja-JP" dirty="0"/>
              <a:t>   Do</a:t>
            </a:r>
            <a:r>
              <a:rPr lang="en-US" altLang="ja-JP" baseline="0" dirty="0"/>
              <a:t> not order it just before the d</a:t>
            </a:r>
            <a:r>
              <a:rPr lang="en-US" altLang="ja-JP" dirty="0"/>
              <a:t>eadline of report,</a:t>
            </a:r>
            <a:r>
              <a:rPr lang="en-US" altLang="ja-JP" baseline="0" dirty="0"/>
              <a:t> plan extra </a:t>
            </a:r>
          </a:p>
          <a:p>
            <a:r>
              <a:rPr lang="en-US" altLang="ja-JP" baseline="0" dirty="0"/>
              <a:t>   of time for </a:t>
            </a:r>
            <a:r>
              <a:rPr lang="en-US" altLang="ja-JP" dirty="0"/>
              <a:t>more than one week. </a:t>
            </a:r>
          </a:p>
        </p:txBody>
      </p:sp>
      <p:sp>
        <p:nvSpPr>
          <p:cNvPr id="9" name="スライド イメージ プレースホルダ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1764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●</a:t>
            </a:r>
            <a:r>
              <a:rPr lang="en-US" altLang="ja-JP" dirty="0"/>
              <a:t>If you have problems in searching</a:t>
            </a:r>
            <a:r>
              <a:rPr lang="en-US" altLang="ja-JP" baseline="0" dirty="0"/>
              <a:t> for materials, using library ask these desks.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Response times may vary because of new coronavirus infection control measures, so it is recommended to check the situation on the website before visiting the Library.</a:t>
            </a:r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2FC936-86A7-4578-A3BB-642716DA2B5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81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【No need to explain content of each slide】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There are many libraries (not only Central Library) in Nagoya University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All the materials are separately</a:t>
            </a:r>
            <a:r>
              <a:rPr lang="en-US" altLang="ja-JP" baseline="0" dirty="0"/>
              <a:t> stored in different departmental libraries.</a:t>
            </a:r>
            <a:endParaRPr lang="en-US" altLang="ja-JP" dirty="0"/>
          </a:p>
          <a:p>
            <a:r>
              <a:rPr lang="en-US" altLang="ja-JP" dirty="0"/>
              <a:t>   In Central Library books are divided into even more specific places. </a:t>
            </a:r>
          </a:p>
          <a:p>
            <a:r>
              <a:rPr lang="ja-JP" altLang="en-US" dirty="0"/>
              <a:t>↓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baseline="0" dirty="0"/>
              <a:t>First of all, b</a:t>
            </a:r>
            <a:r>
              <a:rPr lang="en-US" altLang="ja-JP" u="none" dirty="0"/>
              <a:t>efore going to the bookshelves</a:t>
            </a:r>
            <a:r>
              <a:rPr lang="en-US" altLang="ja-JP" baseline="0" dirty="0"/>
              <a:t>, i</a:t>
            </a:r>
            <a:r>
              <a:rPr lang="en-US" altLang="ja-JP" dirty="0"/>
              <a:t>t is important to search if required materials are available in the library</a:t>
            </a:r>
            <a:endParaRPr lang="ja-JP" altLang="en-US" dirty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05CA9-D79A-4702-9D4C-F772490957CE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984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67296" y="4721186"/>
            <a:ext cx="5445760" cy="447270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●</a:t>
            </a:r>
            <a:r>
              <a:rPr kumimoji="1" lang="en-US" altLang="ja-JP" dirty="0"/>
              <a:t>There</a:t>
            </a:r>
            <a:r>
              <a:rPr kumimoji="1" lang="en-US" altLang="ja-JP" baseline="0" dirty="0"/>
              <a:t> are two types of searching.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baseline="0" dirty="0"/>
              <a:t>Searching for assigned books (e.g. textbooks, recommended books)</a:t>
            </a:r>
          </a:p>
          <a:p>
            <a:r>
              <a:rPr kumimoji="1" lang="ja-JP" altLang="en-US" baseline="0" dirty="0"/>
              <a:t>・</a:t>
            </a:r>
            <a:r>
              <a:rPr kumimoji="1" lang="en-US" altLang="ja-JP" baseline="0" dirty="0"/>
              <a:t>Searching for books concerned about your topic</a:t>
            </a:r>
          </a:p>
          <a:p>
            <a:endParaRPr kumimoji="1" lang="en-US" altLang="ja-JP" baseline="0" dirty="0"/>
          </a:p>
          <a:p>
            <a:r>
              <a:rPr kumimoji="1" lang="ja-JP" altLang="en-US" baseline="0" dirty="0"/>
              <a:t>○</a:t>
            </a:r>
            <a:r>
              <a:rPr kumimoji="1" lang="en-US" altLang="ja-JP" baseline="0" dirty="0"/>
              <a:t>Reading tips </a:t>
            </a:r>
          </a:p>
          <a:p>
            <a:r>
              <a:rPr kumimoji="1" lang="en-US" altLang="ja-JP" baseline="0" dirty="0"/>
              <a:t>(Explain “When you find a book”)</a:t>
            </a:r>
          </a:p>
        </p:txBody>
      </p:sp>
      <p:sp>
        <p:nvSpPr>
          <p:cNvPr id="93189" name="スライド番号プレースホル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70606-1637-4724-8C1B-8028CBDDBC9C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13" name="スライド イメージ プレースホルダ 1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8572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●</a:t>
            </a:r>
            <a:r>
              <a:rPr lang="en-US" altLang="ja-JP" dirty="0"/>
              <a:t>OPAC is a tool to search for materials available in NUL</a:t>
            </a:r>
            <a:endParaRPr lang="ja-JP" altLang="en-US" dirty="0"/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5704C9-C5A7-435C-A4EC-63294759BA7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733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【explain demonstrating】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Link to OPAC is</a:t>
            </a:r>
            <a:r>
              <a:rPr lang="en-US" altLang="ja-JP" baseline="0" dirty="0"/>
              <a:t> on top-page of the library web site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If internet is available,</a:t>
            </a:r>
            <a:r>
              <a:rPr lang="en-US" altLang="ja-JP" baseline="0" dirty="0"/>
              <a:t> OPAC can be searched </a:t>
            </a:r>
            <a:r>
              <a:rPr lang="en-US" altLang="ja-JP" dirty="0"/>
              <a:t>on PCs or smartphones off campus.</a:t>
            </a:r>
            <a:endParaRPr lang="en-US" altLang="ja-JP" baseline="0" dirty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301F25-13DF-4705-90C6-1E0662ABD9A1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35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【stop</a:t>
            </a:r>
            <a:r>
              <a:rPr lang="en-US" altLang="ja-JP" baseline="0" dirty="0"/>
              <a:t> demonstrating for a while and </a:t>
            </a:r>
            <a:r>
              <a:rPr lang="en-US" altLang="ja-JP" dirty="0"/>
              <a:t>explain what must</a:t>
            </a:r>
            <a:r>
              <a:rPr lang="en-US" altLang="ja-JP" baseline="0" dirty="0"/>
              <a:t> be checked </a:t>
            </a:r>
            <a:r>
              <a:rPr lang="en-US" altLang="ja-JP" dirty="0"/>
              <a:t>before searching in OPAC</a:t>
            </a:r>
            <a:r>
              <a:rPr lang="ja-JP" altLang="en-US" dirty="0"/>
              <a:t> </a:t>
            </a:r>
            <a:r>
              <a:rPr lang="en-US" altLang="ja-JP" dirty="0"/>
              <a:t>】</a:t>
            </a:r>
          </a:p>
          <a:p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In OPAC, </a:t>
            </a:r>
            <a:r>
              <a:rPr lang="en-US" altLang="ja-JP" baseline="0" dirty="0"/>
              <a:t>information needed to search is different between books and </a:t>
            </a:r>
            <a:r>
              <a:rPr lang="en-US" altLang="ja-JP" dirty="0"/>
              <a:t> journals (articles).</a:t>
            </a:r>
            <a:r>
              <a:rPr lang="en-US" altLang="ja-JP" baseline="0" dirty="0"/>
              <a:t> </a:t>
            </a:r>
          </a:p>
          <a:p>
            <a:r>
              <a:rPr lang="en-US" altLang="ja-JP" baseline="0" dirty="0"/>
              <a:t>   </a:t>
            </a:r>
            <a:r>
              <a:rPr lang="en-US" altLang="ja-JP" dirty="0"/>
              <a:t>Which materials you want to</a:t>
            </a:r>
            <a:r>
              <a:rPr lang="en-US" altLang="ja-JP" baseline="0" dirty="0"/>
              <a:t> use can be decided from the reference list.</a:t>
            </a:r>
            <a:endParaRPr lang="en-US" altLang="ja-JP" dirty="0"/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0FDCC-3DA7-49CE-8FC9-5C8E07E9334C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358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●</a:t>
            </a:r>
            <a:r>
              <a:rPr lang="en-US" altLang="ja-JP" dirty="0"/>
              <a:t>When citing a book, such information should be written.</a:t>
            </a:r>
            <a:r>
              <a:rPr lang="en-US" altLang="ja-JP" baseline="0" dirty="0"/>
              <a:t> 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There</a:t>
            </a:r>
            <a:r>
              <a:rPr lang="en-US" altLang="ja-JP" baseline="0" dirty="0"/>
              <a:t> are several ways to write it, but the key information is the same. </a:t>
            </a:r>
          </a:p>
          <a:p>
            <a:r>
              <a:rPr lang="en-US" altLang="ja-JP" baseline="0" dirty="0"/>
              <a:t>   Writing that a person who reads this information could find the book correctly. 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In the case of</a:t>
            </a:r>
            <a:r>
              <a:rPr lang="en-US" altLang="ja-JP" baseline="0" dirty="0"/>
              <a:t> book search, enter information marked as red into search field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○</a:t>
            </a:r>
            <a:r>
              <a:rPr lang="en-US" altLang="ja-JP" dirty="0"/>
              <a:t>Publication year</a:t>
            </a:r>
            <a:r>
              <a:rPr lang="en-US" altLang="ja-JP" baseline="0" dirty="0"/>
              <a:t> cannot be entered into search field!</a:t>
            </a:r>
            <a:endParaRPr lang="en-US" altLang="ja-JP" dirty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6FE503-61AF-4676-9F78-64980E910C9B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00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●</a:t>
            </a:r>
            <a:r>
              <a:rPr lang="en-US" altLang="ja-JP" dirty="0"/>
              <a:t>To use the entire</a:t>
            </a:r>
            <a:r>
              <a:rPr lang="en-US" altLang="ja-JP" baseline="0" dirty="0"/>
              <a:t> journal is rare, almost by articles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dirty="0"/>
              <a:t>When citing</a:t>
            </a:r>
            <a:r>
              <a:rPr lang="en-US" altLang="ja-JP" baseline="0" dirty="0"/>
              <a:t> an article the following information should be written</a:t>
            </a:r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There are several ways to write it,</a:t>
            </a:r>
            <a:r>
              <a:rPr lang="en-US" altLang="ja-JP" baseline="0" dirty="0"/>
              <a:t> but key information is the same</a:t>
            </a:r>
          </a:p>
          <a:p>
            <a:r>
              <a:rPr lang="ja-JP" altLang="en-US" dirty="0"/>
              <a:t>●</a:t>
            </a:r>
            <a:r>
              <a:rPr lang="en-US" altLang="ja-JP" dirty="0"/>
              <a:t>In the case of</a:t>
            </a:r>
            <a:r>
              <a:rPr lang="en-US" altLang="ja-JP" baseline="0" dirty="0"/>
              <a:t> journal, only “journal title” is used for search</a:t>
            </a:r>
            <a:r>
              <a:rPr lang="en-US" altLang="ja-JP" dirty="0"/>
              <a:t>. </a:t>
            </a:r>
          </a:p>
          <a:p>
            <a:r>
              <a:rPr lang="en-US" altLang="ja-JP" dirty="0"/>
              <a:t>   If the article</a:t>
            </a:r>
            <a:r>
              <a:rPr lang="en-US" altLang="ja-JP" baseline="0" dirty="0"/>
              <a:t> title or  the author of the article is entered, search result may be incorrect.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en-US" altLang="ja-JP" baseline="0" dirty="0"/>
              <a:t>You can distinguish books and journal articles by their different titles.</a:t>
            </a:r>
          </a:p>
          <a:p>
            <a:r>
              <a:rPr lang="en-US" altLang="ja-JP" baseline="0" dirty="0"/>
              <a:t>  The information of volume and page number also can be used to distinguish them. </a:t>
            </a:r>
          </a:p>
          <a:p>
            <a:r>
              <a:rPr lang="en-US" altLang="ja-JP" baseline="0" dirty="0"/>
              <a:t>  As for the "pages", sometimes page information would appear on the reference lists, too.</a:t>
            </a:r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BC753-35A0-4FCC-865A-5F91498B294F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97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7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8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8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88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4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5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9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 Nagoya University Library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FAC9-6F58-4E50-B52A-6ED0533667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ja-JP" sz="2600" dirty="0">
                <a:latin typeface="+mn-lt"/>
              </a:rPr>
              <a:t>Searching for Books and Journals</a:t>
            </a:r>
            <a:br>
              <a:rPr lang="ja-JP" altLang="en-US" sz="2600" dirty="0">
                <a:latin typeface="+mn-lt"/>
              </a:rPr>
            </a:br>
            <a:r>
              <a:rPr lang="en-US" altLang="ja-JP" sz="3600" dirty="0">
                <a:latin typeface="+mn-lt"/>
              </a:rPr>
              <a:t>-The basics of OPAC Search-</a:t>
            </a:r>
            <a:endParaRPr lang="ja-JP" altLang="en-US" sz="36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/>
              <a:t>Nagoya University Central Library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36FA-B51E-4135-B3DF-2F404451A011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75" y="4000500"/>
            <a:ext cx="7740650" cy="19796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Scheiber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H. “From Science to Law to Politics: </a:t>
            </a:r>
          </a:p>
          <a:p>
            <a:pPr algn="ctr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 Historical View of the Ecosystem Idea and </a:t>
            </a:r>
          </a:p>
          <a:p>
            <a:pPr algn="ctr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Its Effect on Resource Management.”</a:t>
            </a:r>
          </a:p>
          <a:p>
            <a:pPr algn="ctr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Ecology Law Quarterly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24.4 (1997): 631-652.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Example</a:t>
            </a:r>
            <a:endParaRPr lang="ja-JP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9002" y="1520438"/>
            <a:ext cx="7740650" cy="19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400" dirty="0">
                <a:latin typeface="Arial" pitchFamily="34" charset="0"/>
                <a:cs typeface="Arial" pitchFamily="34" charset="0"/>
              </a:rPr>
              <a:t>Taylor, Gordon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A student's writing guide :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how to plan and write successful essays.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Cambridge University Press, 2009.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33F0F-7380-419B-B94E-1A38555E620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571500" y="1142988"/>
            <a:ext cx="1214438" cy="642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</a:t>
            </a:r>
          </a:p>
        </p:txBody>
      </p:sp>
      <p:sp>
        <p:nvSpPr>
          <p:cNvPr id="8" name="円/楕円 7"/>
          <p:cNvSpPr/>
          <p:nvPr/>
        </p:nvSpPr>
        <p:spPr>
          <a:xfrm>
            <a:off x="571500" y="3714750"/>
            <a:ext cx="1143000" cy="642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２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2915816" y="3717032"/>
            <a:ext cx="4608512" cy="1497918"/>
          </a:xfrm>
          <a:prstGeom prst="wedgeRoundRectCallout">
            <a:avLst>
              <a:gd name="adj1" fmla="val -39551"/>
              <a:gd name="adj2" fmla="val -8985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solidFill>
                  <a:schemeClr val="bg1"/>
                </a:solidFill>
              </a:rPr>
              <a:t>a book</a:t>
            </a:r>
            <a:r>
              <a:rPr lang="ja-JP" altLang="en-US" sz="4800" dirty="0">
                <a:solidFill>
                  <a:schemeClr val="bg1"/>
                </a:solidFill>
              </a:rPr>
              <a:t>？</a:t>
            </a:r>
            <a:endParaRPr lang="en-US" altLang="ja-JP" sz="4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ja-JP" sz="4800" dirty="0">
                <a:solidFill>
                  <a:schemeClr val="bg1"/>
                </a:solidFill>
              </a:rPr>
              <a:t>a journal</a:t>
            </a:r>
            <a:r>
              <a:rPr lang="ja-JP" altLang="en-US" sz="4800" dirty="0">
                <a:solidFill>
                  <a:schemeClr val="bg1"/>
                </a:solidFill>
              </a:rPr>
              <a:t>？</a:t>
            </a:r>
            <a:endParaRPr lang="en-US" altLang="ja-JP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Let’s Try to Use OPAC</a:t>
            </a:r>
            <a:r>
              <a:rPr lang="ja-JP" altLang="en-US" dirty="0"/>
              <a:t>！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>
          <a:xfrm>
            <a:off x="571500" y="1428750"/>
            <a:ext cx="8115300" cy="50720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ja-JP" sz="3600" dirty="0"/>
              <a:t>The process of search</a:t>
            </a:r>
            <a:r>
              <a:rPr lang="ja-JP" altLang="en-US" sz="3600" dirty="0"/>
              <a:t>：</a:t>
            </a:r>
            <a:endParaRPr lang="en-US" altLang="ja-JP" sz="3600" dirty="0"/>
          </a:p>
          <a:p>
            <a:pPr marL="742950" indent="-742950">
              <a:buFont typeface="+mj-lt"/>
              <a:buAutoNum type="arabicPeriod"/>
            </a:pPr>
            <a:r>
              <a:rPr lang="en-US" altLang="ja-JP" sz="3600" dirty="0"/>
              <a:t>Open OPAC ‘Basic Search’ page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ja-JP" sz="3600" dirty="0"/>
              <a:t>Enter search keywords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ja-JP" sz="3600" dirty="0"/>
              <a:t>Click ‘Search’ button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ja-JP" sz="3600" dirty="0"/>
              <a:t>Click on the title of the material which you want to read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ja-JP" sz="3600" dirty="0"/>
              <a:t>Take notes of the location and the call number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90F44-A1D8-486F-8C58-EE5B6E0F360C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" y="3863907"/>
            <a:ext cx="9046509" cy="2929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9029" b="36359"/>
          <a:stretch/>
        </p:blipFill>
        <p:spPr>
          <a:xfrm>
            <a:off x="682683" y="1270610"/>
            <a:ext cx="8394371" cy="25568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836463" y="3040872"/>
            <a:ext cx="692939" cy="395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043608" y="1610201"/>
            <a:ext cx="3240360" cy="1164071"/>
          </a:xfrm>
          <a:prstGeom prst="wedgeRoundRectCallout">
            <a:avLst>
              <a:gd name="adj1" fmla="val 36698"/>
              <a:gd name="adj2" fmla="val 711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You can use several words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Add asterisk (*) after the stem of the word </a:t>
            </a:r>
            <a:r>
              <a:rPr lang="en-US" altLang="ja-JP" sz="1800" b="0" i="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800" b="0" i="0" dirty="0">
                <a:solidFill>
                  <a:srgbClr val="FF0000"/>
                </a:solidFill>
              </a:rPr>
              <a:t> Truncation</a:t>
            </a:r>
            <a:endParaRPr lang="ja-JP" altLang="en-US" sz="1800" b="0" i="0" dirty="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2631304">
            <a:off x="7382090" y="3442002"/>
            <a:ext cx="475818" cy="7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580112" y="6356349"/>
            <a:ext cx="289560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005365" y="4946379"/>
            <a:ext cx="4176047" cy="2351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7079275" y="5253877"/>
            <a:ext cx="1888152" cy="737750"/>
          </a:xfrm>
          <a:prstGeom prst="wedgeRoundRectCallout">
            <a:avLst>
              <a:gd name="adj1" fmla="val -68173"/>
              <a:gd name="adj2" fmla="val -5947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Click on the title for details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97490" y="3863908"/>
            <a:ext cx="2119415" cy="2949468"/>
          </a:xfrm>
          <a:prstGeom prst="roundRect">
            <a:avLst>
              <a:gd name="adj" fmla="val 950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black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2427993" y="5531609"/>
            <a:ext cx="2665575" cy="1192840"/>
          </a:xfrm>
          <a:prstGeom prst="wedgeRoundRectCallout">
            <a:avLst>
              <a:gd name="adj1" fmla="val -81835"/>
              <a:gd name="adj2" fmla="val -26643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narrow down by Material Type, Holding Library, Publication year, Language etc.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-213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dirty="0">
                <a:solidFill>
                  <a:srgbClr val="1F497D"/>
                </a:solidFill>
                <a:latin typeface="Calibri"/>
                <a:ea typeface="ＭＳ Ｐゴシック"/>
                <a:cs typeface="+mj-cs"/>
              </a:rPr>
              <a:t>2.2 Searching for Books and Journals</a:t>
            </a:r>
            <a:endParaRPr lang="ja-JP" altLang="en-US" sz="40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タイトル 11"/>
          <p:cNvSpPr txBox="1">
            <a:spLocks/>
          </p:cNvSpPr>
          <p:nvPr/>
        </p:nvSpPr>
        <p:spPr bwMode="auto">
          <a:xfrm>
            <a:off x="682682" y="620688"/>
            <a:ext cx="4753413" cy="57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0" i="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Searching for Books in OPAC</a:t>
            </a:r>
            <a:endParaRPr lang="ja-JP" altLang="en-US" sz="2800" b="0" i="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97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Information on the Book in OPAC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47644"/>
            <a:ext cx="5270571" cy="43427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597296" y="1958910"/>
            <a:ext cx="3348710" cy="2052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defRPr/>
            </a:pPr>
            <a:r>
              <a:rPr lang="en-US" altLang="ja-JP" sz="2000" b="1" dirty="0">
                <a:ea typeface="ＭＳ Ｐゴシック" pitchFamily="50" charset="-128"/>
              </a:rPr>
              <a:t>[Location]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b="1" u="sng" dirty="0">
                <a:ea typeface="ＭＳ Ｐゴシック" pitchFamily="50" charset="-128"/>
              </a:rPr>
              <a:t>Library and Area</a:t>
            </a:r>
          </a:p>
          <a:p>
            <a:pPr marL="628650" indent="-628650">
              <a:defRPr/>
            </a:pPr>
            <a:r>
              <a:rPr lang="ja-JP" altLang="en-US" sz="2000" b="1" dirty="0">
                <a:ea typeface="ＭＳ Ｐゴシック" pitchFamily="50" charset="-128"/>
              </a:rPr>
              <a:t>　</a:t>
            </a:r>
            <a:r>
              <a:rPr lang="en-US" altLang="ja-JP" sz="2000" b="1" dirty="0">
                <a:ea typeface="ＭＳ Ｐゴシック" pitchFamily="50" charset="-128"/>
              </a:rPr>
              <a:t>	(“Cent Lib ***”</a:t>
            </a:r>
            <a:r>
              <a:rPr lang="ja-JP" altLang="en-US" sz="2000" b="1" dirty="0">
                <a:ea typeface="ＭＳ Ｐゴシック" pitchFamily="50" charset="-128"/>
              </a:rPr>
              <a:t> </a:t>
            </a:r>
            <a:endParaRPr lang="en-US" altLang="ja-JP" sz="2000" b="1" dirty="0">
              <a:ea typeface="ＭＳ Ｐゴシック" pitchFamily="50" charset="-128"/>
            </a:endParaRPr>
          </a:p>
          <a:p>
            <a:pPr marL="628650" indent="-628650" algn="r">
              <a:defRPr/>
            </a:pPr>
            <a:r>
              <a:rPr lang="en-US" altLang="ja-JP" sz="2000" b="1" dirty="0">
                <a:ea typeface="ＭＳ Ｐゴシック" pitchFamily="50" charset="-128"/>
              </a:rPr>
              <a:t>= </a:t>
            </a: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Central Library)</a:t>
            </a:r>
            <a:endParaRPr lang="en-US" altLang="ja-JP" sz="2000" b="1" dirty="0">
              <a:ea typeface="ＭＳ Ｐゴシック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b="1" dirty="0">
                <a:ea typeface="ＭＳ Ｐゴシック" pitchFamily="50" charset="-128"/>
              </a:rPr>
              <a:t>Click on </a:t>
            </a:r>
            <a:r>
              <a:rPr lang="en-US" altLang="ja-JP" sz="2000" b="1" i="1" dirty="0">
                <a:ea typeface="ＭＳ Ｐゴシック" pitchFamily="50" charset="-128"/>
              </a:rPr>
              <a:t>Location</a:t>
            </a:r>
            <a:r>
              <a:rPr lang="en-US" altLang="ja-JP" sz="2000" b="1" dirty="0">
                <a:ea typeface="ＭＳ Ｐゴシック" pitchFamily="50" charset="-128"/>
              </a:rPr>
              <a:t> to view map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7297" y="4188727"/>
            <a:ext cx="3348710" cy="21016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defRPr/>
            </a:pPr>
            <a:r>
              <a:rPr lang="en-US" altLang="ja-JP" sz="2000" b="1" dirty="0">
                <a:ea typeface="ＭＳ Ｐゴシック" pitchFamily="50" charset="-128"/>
              </a:rPr>
              <a:t>[Call number]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b="1" u="sng" dirty="0">
                <a:ea typeface="ＭＳ Ｐゴシック" pitchFamily="50" charset="-128"/>
              </a:rPr>
              <a:t>Book’s arrangement and subject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b="1" dirty="0">
                <a:ea typeface="ＭＳ Ｐゴシック" pitchFamily="50" charset="-128"/>
              </a:rPr>
              <a:t>Labeled on the spine of the book</a:t>
            </a:r>
            <a:endParaRPr lang="en-US" altLang="ja-JP" sz="2000" b="1" dirty="0">
              <a:ea typeface="ＭＳ Ｐゴシック" pitchFamily="50" charset="-128"/>
              <a:sym typeface="Wingdings" pitchFamily="2" charset="2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051720" y="4664984"/>
            <a:ext cx="432048" cy="1577266"/>
          </a:xfrm>
          <a:prstGeom prst="roundRect">
            <a:avLst>
              <a:gd name="adj" fmla="val 881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498651" y="4658073"/>
            <a:ext cx="720080" cy="1584177"/>
          </a:xfrm>
          <a:prstGeom prst="roundRect">
            <a:avLst>
              <a:gd name="adj" fmla="val 77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コンテンツ プレースホルダ 18"/>
          <p:cNvSpPr>
            <a:spLocks noGrp="1"/>
          </p:cNvSpPr>
          <p:nvPr>
            <p:ph idx="1"/>
          </p:nvPr>
        </p:nvSpPr>
        <p:spPr>
          <a:xfrm>
            <a:off x="0" y="1508378"/>
            <a:ext cx="9144000" cy="428625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ja-JP" altLang="en-US" sz="1600" b="1" dirty="0">
                <a:solidFill>
                  <a:srgbClr val="FF0000"/>
                </a:solidFill>
              </a:rPr>
              <a:t>☟</a:t>
            </a:r>
            <a:r>
              <a:rPr lang="en-US" altLang="ja-JP" sz="1600" b="1" dirty="0">
                <a:solidFill>
                  <a:srgbClr val="FF0000"/>
                </a:solidFill>
              </a:rPr>
              <a:t>There are 4 copies available within NUL and 2 of them are in the Central Library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195736" y="2906602"/>
            <a:ext cx="3168352" cy="1172882"/>
          </a:xfrm>
          <a:prstGeom prst="wedgeRoundRectCallout">
            <a:avLst>
              <a:gd name="adj1" fmla="val -40106"/>
              <a:gd name="adj2" fmla="val 9288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bg1"/>
                </a:solidFill>
              </a:rPr>
              <a:t>Take notes of both</a:t>
            </a:r>
            <a:r>
              <a:rPr lang="ja-JP" altLang="en-US" sz="2400" dirty="0">
                <a:solidFill>
                  <a:schemeClr val="bg1"/>
                </a:solidFill>
              </a:rPr>
              <a:t>！</a:t>
            </a:r>
            <a:br>
              <a:rPr lang="en-US" altLang="ja-JP" sz="2400" dirty="0">
                <a:solidFill>
                  <a:schemeClr val="bg1"/>
                </a:solidFill>
              </a:rPr>
            </a:br>
            <a:r>
              <a:rPr lang="ja-JP" altLang="en-US" sz="2400" dirty="0">
                <a:solidFill>
                  <a:schemeClr val="bg1"/>
                </a:solidFill>
              </a:rPr>
              <a:t>（</a:t>
            </a:r>
            <a:r>
              <a:rPr lang="en-US" altLang="ja-JP" sz="2400" dirty="0">
                <a:solidFill>
                  <a:schemeClr val="bg1"/>
                </a:solidFill>
              </a:rPr>
              <a:t>Important for finding the book</a:t>
            </a:r>
            <a:r>
              <a:rPr lang="ja-JP" altLang="en-US" sz="2400" dirty="0">
                <a:solidFill>
                  <a:schemeClr val="bg1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8761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428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Practice 1</a:t>
            </a:r>
            <a:r>
              <a:rPr lang="ja-JP" altLang="en-US" dirty="0"/>
              <a:t>：</a:t>
            </a:r>
            <a:br>
              <a:rPr lang="en-US" altLang="ja-JP" dirty="0"/>
            </a:br>
            <a:r>
              <a:rPr lang="en-US" altLang="ja-JP" dirty="0"/>
              <a:t>Let’s Search for a Book in OPAC!</a:t>
            </a:r>
            <a:endParaRPr lang="ja-JP" altLang="en-US" dirty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63" y="176055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ja-JP" dirty="0"/>
              <a:t>Search the following book in OPAC and check the location.</a:t>
            </a:r>
          </a:p>
          <a:p>
            <a:pPr eaLnBrk="1" hangingPunct="1"/>
            <a:endParaRPr lang="en-US" altLang="ja-JP" dirty="0"/>
          </a:p>
          <a:p>
            <a:pPr eaLnBrk="1" hangingPunct="1">
              <a:buNone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EE508-9DFC-4881-8787-7AC6C95F5B0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282" y="3214686"/>
            <a:ext cx="8786874" cy="2071702"/>
          </a:xfrm>
          <a:prstGeom prst="roundRect">
            <a:avLst>
              <a:gd name="adj" fmla="val 1808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ctr"/>
            <a:r>
              <a:rPr lang="en-US" altLang="ja-JP" sz="2800" dirty="0">
                <a:latin typeface="Arial" pitchFamily="34" charset="0"/>
                <a:cs typeface="Arial" pitchFamily="34" charset="0"/>
              </a:rPr>
              <a:t>“Theoretical ecology : principles and</a:t>
            </a:r>
            <a:r>
              <a:rPr lang="ja-JP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applications” 3rd ed. edited by May, Robert M., McLean,</a:t>
            </a:r>
            <a:r>
              <a:rPr lang="ja-JP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Angela R.</a:t>
            </a:r>
          </a:p>
          <a:p>
            <a:pPr algn="ctr"/>
            <a:r>
              <a:rPr lang="en-US" altLang="ja-JP" sz="2800" dirty="0">
                <a:latin typeface="Arial" pitchFamily="34" charset="0"/>
                <a:cs typeface="Arial" pitchFamily="34" charset="0"/>
              </a:rPr>
              <a:t>(Oxford University Press, 2007)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 descr="紙"/>
          <p:cNvSpPr txBox="1">
            <a:spLocks noChangeArrowheads="1"/>
          </p:cNvSpPr>
          <p:nvPr/>
        </p:nvSpPr>
        <p:spPr bwMode="auto">
          <a:xfrm>
            <a:off x="0" y="0"/>
            <a:ext cx="9144000" cy="120251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3600" dirty="0">
                <a:latin typeface="+mj-lt"/>
                <a:ea typeface="+mj-ea"/>
              </a:rPr>
              <a:t>Cent lib 3F = </a:t>
            </a:r>
          </a:p>
          <a:p>
            <a:r>
              <a:rPr lang="en-US" altLang="ja-JP" sz="3600" dirty="0">
                <a:latin typeface="+mj-lt"/>
                <a:ea typeface="+mj-ea"/>
              </a:rPr>
              <a:t>Central Library. Books for </a:t>
            </a:r>
            <a:r>
              <a:rPr lang="en-US" altLang="ja-JP" sz="3600" dirty="0">
                <a:latin typeface="+mj-lt"/>
              </a:rPr>
              <a:t>Undergraduates(3F)</a:t>
            </a:r>
            <a:endParaRPr lang="ja-JP" altLang="en-US" sz="3600" dirty="0">
              <a:latin typeface="+mj-lt"/>
            </a:endParaRPr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550CC997-F8CB-4BE4-BA02-8AF983D3ED7B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pic>
        <p:nvPicPr>
          <p:cNvPr id="3" name="図 2" descr="タイムライン">
            <a:extLst>
              <a:ext uri="{FF2B5EF4-FFF2-40B4-BE49-F238E27FC236}">
                <a16:creationId xmlns:a16="http://schemas.microsoft.com/office/drawing/2014/main" id="{456296D7-4584-C98A-92A7-9B6F426D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1340768"/>
            <a:ext cx="6903720" cy="4899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Arrangement of Books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29765-F246-4B11-8029-4CFEC8142707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18436" name="コンテンツ プレースホルダ 44"/>
          <p:cNvSpPr>
            <a:spLocks noGrp="1"/>
          </p:cNvSpPr>
          <p:nvPr>
            <p:ph idx="1"/>
          </p:nvPr>
        </p:nvSpPr>
        <p:spPr>
          <a:xfrm>
            <a:off x="428625" y="1071563"/>
            <a:ext cx="8215313" cy="235743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u="sng" dirty="0"/>
              <a:t>Order of Call number</a:t>
            </a:r>
            <a:r>
              <a:rPr lang="ja-JP" altLang="en-US" dirty="0"/>
              <a:t>　</a:t>
            </a:r>
            <a:endParaRPr lang="en-US" altLang="ja-JP" dirty="0"/>
          </a:p>
          <a:p>
            <a:pPr lvl="1"/>
            <a:r>
              <a:rPr lang="en-US" altLang="ja-JP" dirty="0"/>
              <a:t>Classification number</a:t>
            </a:r>
            <a:r>
              <a:rPr lang="ja-JP" altLang="en-US" dirty="0"/>
              <a:t>　→　</a:t>
            </a:r>
            <a:r>
              <a:rPr lang="en-US" altLang="ja-JP" dirty="0"/>
              <a:t>author’s symbol</a:t>
            </a:r>
          </a:p>
          <a:p>
            <a:r>
              <a:rPr lang="en-US" altLang="ja-JP" dirty="0"/>
              <a:t>The location differs according to types of books</a:t>
            </a:r>
          </a:p>
          <a:p>
            <a:pPr lvl="1"/>
            <a:r>
              <a:rPr lang="en-US" altLang="ja-JP" dirty="0"/>
              <a:t>For undergraduates</a:t>
            </a:r>
            <a:r>
              <a:rPr lang="ja-JP" altLang="en-US" dirty="0"/>
              <a:t>：</a:t>
            </a:r>
            <a:r>
              <a:rPr lang="en-US" altLang="ja-JP" dirty="0"/>
              <a:t>3rd </a:t>
            </a:r>
            <a:r>
              <a:rPr lang="ja-JP" altLang="en-US" dirty="0"/>
              <a:t> </a:t>
            </a:r>
            <a:r>
              <a:rPr lang="en-US" altLang="ja-JP" dirty="0"/>
              <a:t>floor</a:t>
            </a:r>
            <a:r>
              <a:rPr lang="ja-JP" altLang="en-US" dirty="0"/>
              <a:t>　</a:t>
            </a:r>
            <a:r>
              <a:rPr lang="en-US" altLang="ja-JP" dirty="0"/>
              <a:t>/</a:t>
            </a:r>
            <a:r>
              <a:rPr lang="ja-JP" altLang="en-US" dirty="0"/>
              <a:t>　</a:t>
            </a:r>
            <a:r>
              <a:rPr lang="en-US" altLang="ja-JP" dirty="0"/>
              <a:t>For researchers</a:t>
            </a:r>
            <a:r>
              <a:rPr lang="ja-JP" altLang="en-US" dirty="0"/>
              <a:t>：</a:t>
            </a:r>
            <a:r>
              <a:rPr lang="en-US" altLang="ja-JP" dirty="0"/>
              <a:t>1st</a:t>
            </a:r>
            <a:r>
              <a:rPr lang="ja-JP" altLang="en-US" dirty="0"/>
              <a:t>・</a:t>
            </a:r>
            <a:r>
              <a:rPr lang="en-US" altLang="ja-JP" dirty="0"/>
              <a:t>4th floor</a:t>
            </a:r>
            <a:r>
              <a:rPr lang="ja-JP" altLang="en-US" dirty="0"/>
              <a:t>　</a:t>
            </a:r>
            <a:r>
              <a:rPr lang="en-US" altLang="ja-JP" dirty="0"/>
              <a:t>/</a:t>
            </a:r>
            <a:r>
              <a:rPr lang="ja-JP" altLang="en-US" dirty="0"/>
              <a:t>　</a:t>
            </a:r>
            <a:r>
              <a:rPr lang="en-US" altLang="ja-JP" dirty="0"/>
              <a:t>Reference books</a:t>
            </a:r>
            <a:r>
              <a:rPr lang="ja-JP" altLang="en-US" dirty="0"/>
              <a:t>：</a:t>
            </a:r>
            <a:r>
              <a:rPr lang="en-US" altLang="ja-JP" dirty="0"/>
              <a:t>1st</a:t>
            </a:r>
            <a:r>
              <a:rPr lang="ja-JP" altLang="en-US" dirty="0"/>
              <a:t>・</a:t>
            </a:r>
            <a:r>
              <a:rPr lang="en-US" altLang="ja-JP" dirty="0"/>
              <a:t>2nd floor</a:t>
            </a:r>
          </a:p>
        </p:txBody>
      </p:sp>
      <p:grpSp>
        <p:nvGrpSpPr>
          <p:cNvPr id="2" name="グループ化 24"/>
          <p:cNvGrpSpPr>
            <a:grpSpLocks/>
          </p:cNvGrpSpPr>
          <p:nvPr/>
        </p:nvGrpSpPr>
        <p:grpSpPr bwMode="auto">
          <a:xfrm>
            <a:off x="3929063" y="3466678"/>
            <a:ext cx="3357562" cy="2914650"/>
            <a:chOff x="0" y="0"/>
            <a:chExt cx="3657600" cy="3200400"/>
          </a:xfrm>
        </p:grpSpPr>
        <p:grpSp>
          <p:nvGrpSpPr>
            <p:cNvPr id="3" name="グループ化 25"/>
            <p:cNvGrpSpPr>
              <a:grpSpLocks/>
            </p:cNvGrpSpPr>
            <p:nvPr/>
          </p:nvGrpSpPr>
          <p:grpSpPr bwMode="auto">
            <a:xfrm>
              <a:off x="0" y="0"/>
              <a:ext cx="3657600" cy="3200400"/>
              <a:chOff x="0" y="0"/>
              <a:chExt cx="3657600" cy="3200400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0" y="0"/>
                <a:ext cx="182966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1829665" y="0"/>
                <a:ext cx="182793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0" y="533400"/>
                <a:ext cx="182966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1829665" y="533400"/>
                <a:ext cx="182793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0" y="1066800"/>
                <a:ext cx="182966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1829665" y="1066800"/>
                <a:ext cx="182793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0" y="1600200"/>
                <a:ext cx="182966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1829665" y="1600200"/>
                <a:ext cx="182793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0" y="2133600"/>
                <a:ext cx="182966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1829665" y="2133600"/>
                <a:ext cx="182793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0" y="2667000"/>
                <a:ext cx="182966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1829665" y="2667000"/>
                <a:ext cx="1827935" cy="5334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49" name="テキスト ボックス 78"/>
            <p:cNvSpPr txBox="1"/>
            <p:nvPr/>
          </p:nvSpPr>
          <p:spPr>
            <a:xfrm>
              <a:off x="38046" y="48808"/>
              <a:ext cx="857764" cy="35037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800" b="1" dirty="0"/>
                <a:t>800</a:t>
              </a:r>
              <a:endParaRPr lang="ja-JP" altLang="en-US" sz="1800" b="1" dirty="0"/>
            </a:p>
          </p:txBody>
        </p:sp>
        <p:cxnSp>
          <p:nvCxnSpPr>
            <p:cNvPr id="50" name="直線矢印コネクタ 49"/>
            <p:cNvCxnSpPr/>
            <p:nvPr/>
          </p:nvCxnSpPr>
          <p:spPr>
            <a:xfrm>
              <a:off x="209252" y="390463"/>
              <a:ext cx="1440559" cy="1743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81"/>
            <p:cNvSpPr txBox="1"/>
            <p:nvPr/>
          </p:nvSpPr>
          <p:spPr>
            <a:xfrm>
              <a:off x="58798" y="1732678"/>
              <a:ext cx="802424" cy="352114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800" b="1" dirty="0"/>
                <a:t>810</a:t>
              </a:r>
              <a:endParaRPr lang="ja-JP" altLang="en-US" sz="1800" b="1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509966" y="1528358"/>
              <a:ext cx="2675715" cy="344144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2047565" y="399178"/>
              <a:ext cx="1438829" cy="3486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191959" y="3095812"/>
              <a:ext cx="1438829" cy="1743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角丸四角形 66"/>
          <p:cNvSpPr/>
          <p:nvPr/>
        </p:nvSpPr>
        <p:spPr>
          <a:xfrm>
            <a:off x="6072188" y="4857750"/>
            <a:ext cx="2643187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/>
              <a:t>Books placed near</a:t>
            </a:r>
          </a:p>
          <a:p>
            <a:pPr algn="ctr">
              <a:defRPr/>
            </a:pPr>
            <a:r>
              <a:rPr lang="en-US" altLang="ja-JP" sz="2000" dirty="0"/>
              <a:t>=</a:t>
            </a:r>
            <a:r>
              <a:rPr lang="ja-JP" altLang="en-US" sz="2000" dirty="0"/>
              <a:t> </a:t>
            </a:r>
            <a:r>
              <a:rPr lang="en-US" altLang="ja-JP" sz="2000" dirty="0"/>
              <a:t>close topic </a:t>
            </a:r>
          </a:p>
        </p:txBody>
      </p:sp>
      <p:sp>
        <p:nvSpPr>
          <p:cNvPr id="69" name="角丸四角形吹き出し 68"/>
          <p:cNvSpPr/>
          <p:nvPr/>
        </p:nvSpPr>
        <p:spPr>
          <a:xfrm>
            <a:off x="323528" y="4365104"/>
            <a:ext cx="3312368" cy="2016224"/>
          </a:xfrm>
          <a:prstGeom prst="wedgeRoundRectCallout">
            <a:avLst>
              <a:gd name="adj1" fmla="val 66606"/>
              <a:gd name="adj2" fmla="val -296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ja-JP" sz="1200" dirty="0"/>
          </a:p>
          <a:p>
            <a:pPr>
              <a:defRPr/>
            </a:pPr>
            <a:endParaRPr lang="en-US" altLang="ja-JP" sz="1600" dirty="0"/>
          </a:p>
          <a:p>
            <a:pPr>
              <a:defRPr/>
            </a:pPr>
            <a:r>
              <a:rPr lang="en-US" altLang="ja-JP" sz="1600" dirty="0"/>
              <a:t>Classification No. </a:t>
            </a:r>
            <a:r>
              <a:rPr lang="en-US" altLang="ja-JP" sz="1600" dirty="0">
                <a:sym typeface="Wingdings" pitchFamily="2" charset="2"/>
              </a:rPr>
              <a:t></a:t>
            </a:r>
          </a:p>
          <a:p>
            <a:pPr>
              <a:defRPr/>
            </a:pPr>
            <a:r>
              <a:rPr lang="en-US" altLang="ja-JP" sz="1600" dirty="0">
                <a:sym typeface="Wingdings" pitchFamily="2" charset="2"/>
              </a:rPr>
              <a:t>Author’s symbol  </a:t>
            </a:r>
          </a:p>
          <a:p>
            <a:pPr>
              <a:defRPr/>
            </a:pPr>
            <a:r>
              <a:rPr lang="en-US" altLang="ja-JP" sz="1600" dirty="0">
                <a:sym typeface="Wingdings" pitchFamily="2" charset="2"/>
              </a:rPr>
              <a:t>Info about Vol.&amp; </a:t>
            </a:r>
          </a:p>
          <a:p>
            <a:pPr>
              <a:defRPr/>
            </a:pPr>
            <a:r>
              <a:rPr lang="ja-JP" altLang="en-US" sz="1600" dirty="0">
                <a:sym typeface="Wingdings" pitchFamily="2" charset="2"/>
              </a:rPr>
              <a:t>　</a:t>
            </a:r>
            <a:r>
              <a:rPr lang="en-US" altLang="ja-JP" sz="1600" dirty="0">
                <a:sym typeface="Wingdings" pitchFamily="2" charset="2"/>
              </a:rPr>
              <a:t>Bookshelf etc</a:t>
            </a:r>
            <a:r>
              <a:rPr lang="ja-JP" altLang="en-US" sz="1600" dirty="0">
                <a:sym typeface="Wingdings" pitchFamily="2" charset="2"/>
              </a:rPr>
              <a:t>　 </a:t>
            </a:r>
            <a:r>
              <a:rPr lang="en-US" altLang="ja-JP" sz="1600" dirty="0">
                <a:sym typeface="Wingdings" pitchFamily="2" charset="2"/>
              </a:rPr>
              <a:t></a:t>
            </a:r>
          </a:p>
          <a:p>
            <a:pPr>
              <a:defRPr/>
            </a:pPr>
            <a:r>
              <a:rPr lang="en-US" altLang="ja-JP" sz="1600" dirty="0">
                <a:sym typeface="Wingdings" pitchFamily="2" charset="2"/>
              </a:rPr>
              <a:t>Location                </a:t>
            </a:r>
          </a:p>
        </p:txBody>
      </p:sp>
      <p:pic>
        <p:nvPicPr>
          <p:cNvPr id="18440" name="図 19" descr="ラベル例留学生コーナー和書.jpg"/>
          <p:cNvPicPr>
            <a:picLocks noChangeAspect="1"/>
          </p:cNvPicPr>
          <p:nvPr/>
        </p:nvPicPr>
        <p:blipFill>
          <a:blip r:embed="rId3" cstate="print"/>
          <a:srcRect t="4231" b="2938"/>
          <a:stretch>
            <a:fillRect/>
          </a:stretch>
        </p:blipFill>
        <p:spPr bwMode="auto">
          <a:xfrm>
            <a:off x="2231880" y="4549743"/>
            <a:ext cx="1188000" cy="16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4462" y="6334084"/>
            <a:ext cx="8893175" cy="340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 dirty="0">
                <a:ea typeface="ＭＳ Ｐゴシック" pitchFamily="50" charset="-128"/>
              </a:rPr>
              <a:t>[</a:t>
            </a:r>
            <a:r>
              <a:rPr lang="en-US" altLang="ja-JP" sz="1600" dirty="0" err="1">
                <a:ea typeface="ＭＳ Ｐゴシック" pitchFamily="50" charset="-128"/>
              </a:rPr>
              <a:t>Tsurumai</a:t>
            </a:r>
            <a:r>
              <a:rPr lang="en-US" altLang="ja-JP" sz="1600" dirty="0">
                <a:ea typeface="ＭＳ Ｐゴシック" pitchFamily="50" charset="-128"/>
              </a:rPr>
              <a:t> Campus</a:t>
            </a:r>
            <a:r>
              <a:rPr lang="en-US" altLang="ja-JP" sz="1600" b="0" dirty="0">
                <a:ea typeface="ＭＳ Ｐゴシック" pitchFamily="50" charset="-128"/>
              </a:rPr>
              <a:t>]  </a:t>
            </a:r>
            <a:r>
              <a:rPr lang="en-US" altLang="ja-JP" sz="1600" dirty="0">
                <a:ea typeface="ＭＳ Ｐゴシック" pitchFamily="50" charset="-128"/>
              </a:rPr>
              <a:t>Medical Library </a:t>
            </a:r>
            <a:r>
              <a:rPr lang="ja-JP" altLang="en-US" sz="1600" b="0" dirty="0">
                <a:ea typeface="ＭＳ Ｐゴシック" pitchFamily="50" charset="-128"/>
              </a:rPr>
              <a:t>　</a:t>
            </a:r>
            <a:r>
              <a:rPr lang="en-US" altLang="ja-JP" sz="1600" dirty="0">
                <a:solidFill>
                  <a:srgbClr val="000000"/>
                </a:solidFill>
              </a:rPr>
              <a:t>[</a:t>
            </a:r>
            <a:r>
              <a:rPr lang="en-US" altLang="ja-JP" sz="1600" dirty="0" err="1">
                <a:solidFill>
                  <a:srgbClr val="000000"/>
                </a:solidFill>
              </a:rPr>
              <a:t>Daiko</a:t>
            </a:r>
            <a:r>
              <a:rPr lang="en-US" altLang="ja-JP" sz="1600" dirty="0">
                <a:solidFill>
                  <a:srgbClr val="000000"/>
                </a:solidFill>
              </a:rPr>
              <a:t> Campus]  Library of Health Sciences (Medical Library)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817563" y="261590"/>
            <a:ext cx="7489825" cy="28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890339" y="-390872"/>
            <a:ext cx="7858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0" dirty="0">
                <a:latin typeface="HG丸ｺﾞｼｯｸM-PRO" pitchFamily="50" charset="-128"/>
                <a:ea typeface="HG丸ｺﾞｼｯｸM-PRO" pitchFamily="50" charset="-128"/>
              </a:rPr>
              <a:t>Map of Nagoya University Libraries</a:t>
            </a:r>
            <a:endParaRPr lang="ja-JP" altLang="en-US" sz="3200" b="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4462" y="5208294"/>
            <a:ext cx="8883998" cy="1079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en-US" altLang="ja-JP" sz="1600" dirty="0"/>
              <a:t>[Higashiyama campus] 0 Central Library</a:t>
            </a:r>
            <a:r>
              <a:rPr lang="ja-JP" altLang="ja-JP" sz="1600" dirty="0"/>
              <a:t>　</a:t>
            </a:r>
            <a:r>
              <a:rPr lang="en-US" altLang="ja-JP" sz="1600" dirty="0"/>
              <a:t>1 Humanities</a:t>
            </a:r>
            <a:r>
              <a:rPr lang="ja-JP" altLang="ja-JP" sz="1600" dirty="0"/>
              <a:t>　</a:t>
            </a:r>
            <a:r>
              <a:rPr lang="en-US" altLang="ja-JP" sz="1600" dirty="0"/>
              <a:t>2 Education</a:t>
            </a:r>
            <a:r>
              <a:rPr lang="ja-JP" altLang="ja-JP" sz="1600" dirty="0"/>
              <a:t>　</a:t>
            </a:r>
            <a:r>
              <a:rPr lang="en-US" altLang="ja-JP" sz="1600" dirty="0"/>
              <a:t>3 Law</a:t>
            </a:r>
            <a:r>
              <a:rPr lang="ja-JP" altLang="ja-JP" sz="1600" dirty="0"/>
              <a:t>　</a:t>
            </a:r>
            <a:r>
              <a:rPr lang="en-US" altLang="ja-JP" sz="1600" dirty="0"/>
              <a:t>4 Asian Law</a:t>
            </a:r>
            <a:r>
              <a:rPr lang="ja-JP" altLang="en-US" sz="1600" dirty="0"/>
              <a:t>　</a:t>
            </a:r>
            <a:r>
              <a:rPr lang="en-US" altLang="ja-JP" sz="1600" dirty="0"/>
              <a:t>5 Economics</a:t>
            </a:r>
            <a:r>
              <a:rPr lang="ja-JP" altLang="ja-JP" sz="1600" dirty="0"/>
              <a:t>　</a:t>
            </a:r>
            <a:endParaRPr lang="en-US" altLang="ja-JP" sz="1600" dirty="0"/>
          </a:p>
          <a:p>
            <a:pPr eaLnBrk="0" hangingPunct="0"/>
            <a:r>
              <a:rPr lang="en-US" altLang="ja-JP" sz="1600" dirty="0"/>
              <a:t>6</a:t>
            </a:r>
            <a:r>
              <a:rPr lang="ja-JP" altLang="en-US" sz="1600" dirty="0"/>
              <a:t> </a:t>
            </a:r>
            <a:r>
              <a:rPr lang="en-US" altLang="ja-JP" sz="1600" dirty="0"/>
              <a:t>Economic Research Center</a:t>
            </a:r>
            <a:r>
              <a:rPr lang="ja-JP" altLang="ja-JP" sz="1600" dirty="0"/>
              <a:t>　</a:t>
            </a:r>
            <a:r>
              <a:rPr lang="en-US" altLang="ja-JP" sz="1600" dirty="0"/>
              <a:t>7 Informatics and Languages</a:t>
            </a:r>
            <a:r>
              <a:rPr lang="ja-JP" altLang="ja-JP" sz="1600" dirty="0"/>
              <a:t>　</a:t>
            </a:r>
            <a:r>
              <a:rPr lang="en-US" altLang="ja-JP" sz="1600" dirty="0"/>
              <a:t>8 GSID</a:t>
            </a:r>
            <a:r>
              <a:rPr lang="ja-JP" altLang="ja-JP" sz="1600" dirty="0"/>
              <a:t>　</a:t>
            </a:r>
            <a:r>
              <a:rPr lang="en-US" altLang="ja-JP" sz="1600" dirty="0"/>
              <a:t>9 Science</a:t>
            </a:r>
            <a:r>
              <a:rPr lang="ja-JP" altLang="ja-JP" sz="1600" dirty="0"/>
              <a:t>　</a:t>
            </a:r>
            <a:r>
              <a:rPr lang="en-US" altLang="ja-JP" sz="1600" dirty="0"/>
              <a:t>10-14 Engineering</a:t>
            </a:r>
            <a:r>
              <a:rPr lang="ja-JP" altLang="ja-JP" sz="1600" dirty="0"/>
              <a:t>　</a:t>
            </a:r>
            <a:endParaRPr lang="en-US" altLang="ja-JP" sz="1600" dirty="0"/>
          </a:p>
          <a:p>
            <a:pPr eaLnBrk="0" hangingPunct="0"/>
            <a:r>
              <a:rPr lang="en-US" altLang="ja-JP" sz="1600" dirty="0"/>
              <a:t>15 </a:t>
            </a:r>
            <a:r>
              <a:rPr lang="en-US" altLang="ja-JP" sz="1600" dirty="0" err="1"/>
              <a:t>Bioagricultural</a:t>
            </a:r>
            <a:r>
              <a:rPr lang="en-US" altLang="ja-JP" sz="1600" dirty="0"/>
              <a:t>  </a:t>
            </a:r>
            <a:r>
              <a:rPr lang="ja-JP" altLang="ja-JP" sz="1600" dirty="0"/>
              <a:t>　</a:t>
            </a:r>
            <a:r>
              <a:rPr lang="en-US" altLang="ja-JP" sz="1600" dirty="0"/>
              <a:t>16</a:t>
            </a:r>
            <a:r>
              <a:rPr lang="ja-JP" altLang="en-US" sz="1600" dirty="0"/>
              <a:t> </a:t>
            </a:r>
            <a:r>
              <a:rPr lang="en-US" altLang="ja-JP" sz="1600" dirty="0"/>
              <a:t>ISEE1</a:t>
            </a:r>
            <a:r>
              <a:rPr lang="ja-JP" altLang="ja-JP" sz="1600" dirty="0"/>
              <a:t>　</a:t>
            </a:r>
            <a:r>
              <a:rPr lang="en-US" altLang="ja-JP" sz="1600" dirty="0"/>
              <a:t>17</a:t>
            </a:r>
            <a:r>
              <a:rPr lang="ja-JP" altLang="en-US" sz="1600" dirty="0"/>
              <a:t> </a:t>
            </a:r>
            <a:r>
              <a:rPr lang="en-US" altLang="ja-JP" sz="1600" dirty="0"/>
              <a:t>ISEE2 18 Info. Tech.</a:t>
            </a:r>
            <a:r>
              <a:rPr lang="ja-JP" altLang="ja-JP" sz="1600" dirty="0"/>
              <a:t>　</a:t>
            </a:r>
            <a:r>
              <a:rPr lang="en-US" altLang="ja-JP" sz="1600" dirty="0"/>
              <a:t>19 Health, Physical Fitness and Sports</a:t>
            </a:r>
            <a:r>
              <a:rPr lang="ja-JP" altLang="ja-JP" sz="1600" dirty="0"/>
              <a:t>　</a:t>
            </a:r>
            <a:r>
              <a:rPr lang="en-US" altLang="ja-JP" sz="1600" dirty="0"/>
              <a:t>20 Inst. Int’l Edu. &amp; Exch.</a:t>
            </a:r>
            <a:r>
              <a:rPr lang="ja-JP" altLang="en-US" sz="1600" dirty="0"/>
              <a:t>　</a:t>
            </a:r>
            <a:r>
              <a:rPr lang="en-US" altLang="ja-JP" sz="1600" dirty="0"/>
              <a:t>21 Pharmaceutical Sci. 22 Gender Research</a:t>
            </a:r>
            <a:endParaRPr lang="ja-JP" altLang="ja-JP" sz="16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FD474-B7F5-432C-8FEA-1323B2BEBD1D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4" name="図 3" descr="ダイアグラム">
            <a:extLst>
              <a:ext uri="{FF2B5EF4-FFF2-40B4-BE49-F238E27FC236}">
                <a16:creationId xmlns:a16="http://schemas.microsoft.com/office/drawing/2014/main" id="{BF067967-4A8C-D596-9417-37D020B1E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" y="764704"/>
            <a:ext cx="739344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29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/>
              <a:t>Example</a:t>
            </a:r>
            <a:endParaRPr lang="ja-JP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9002" y="1520825"/>
            <a:ext cx="7740650" cy="19796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400" dirty="0">
                <a:latin typeface="Arial" pitchFamily="34" charset="0"/>
                <a:cs typeface="Arial" pitchFamily="34" charset="0"/>
              </a:rPr>
              <a:t>Taylor, Gordon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A student's writing guide :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how to plan and write successful essays.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Cambridge University Press, 2009.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71500" y="1142984"/>
            <a:ext cx="1214438" cy="6429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75" y="4000500"/>
            <a:ext cx="7740650" cy="1979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noAutofit/>
          </a:bodyPr>
          <a:lstStyle/>
          <a:p>
            <a:pPr algn="ctr" eaLnBrk="0" hangingPunct="0"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Scheiber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H. “From Science to Law to Politics: </a:t>
            </a:r>
          </a:p>
          <a:p>
            <a:pPr algn="ctr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 Historical View of the Ecosystem Idea and </a:t>
            </a:r>
          </a:p>
          <a:p>
            <a:pPr algn="ctr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Its Effect on Resource Management.”</a:t>
            </a:r>
          </a:p>
          <a:p>
            <a:pPr algn="ctr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Ecology Law Quarterly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24.4 (1997): 631-652.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33F0F-7380-419B-B94E-1A38555E6202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571500" y="3714750"/>
            <a:ext cx="1143000" cy="642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２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491880" y="2888940"/>
            <a:ext cx="3816424" cy="1080120"/>
          </a:xfrm>
          <a:prstGeom prst="wedgeRoundRectCallout">
            <a:avLst>
              <a:gd name="adj1" fmla="val -36101"/>
              <a:gd name="adj2" fmla="val 770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a book</a:t>
            </a:r>
            <a:r>
              <a:rPr lang="ja-JP" altLang="en-US" sz="3600" dirty="0">
                <a:solidFill>
                  <a:schemeClr val="bg1"/>
                </a:solidFill>
              </a:rPr>
              <a:t>？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a journal</a:t>
            </a:r>
            <a:r>
              <a:rPr lang="ja-JP" altLang="en-US" sz="3600" dirty="0">
                <a:solidFill>
                  <a:schemeClr val="bg1"/>
                </a:solidFill>
              </a:rPr>
              <a:t>？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72" y="1498388"/>
            <a:ext cx="8002057" cy="5174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Searching for Journals in OPAC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AC9-6F58-4E50-B52A-6ED05336675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5436096" y="2345564"/>
            <a:ext cx="3384376" cy="1710522"/>
          </a:xfrm>
          <a:prstGeom prst="wedgeRoundRectCallout">
            <a:avLst>
              <a:gd name="adj1" fmla="val -76091"/>
              <a:gd name="adj2" fmla="val -5294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</a:rPr>
              <a:t>Search by ‘Journal title’</a:t>
            </a:r>
          </a:p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　　</a:t>
            </a:r>
            <a:r>
              <a:rPr lang="en-US" altLang="ja-JP" sz="2400" dirty="0">
                <a:solidFill>
                  <a:srgbClr val="FF0000"/>
                </a:solidFill>
              </a:rPr>
              <a:t>×article title</a:t>
            </a:r>
          </a:p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　　</a:t>
            </a:r>
            <a:r>
              <a:rPr lang="en-US" altLang="ja-JP" sz="2400" dirty="0">
                <a:solidFill>
                  <a:srgbClr val="FF0000"/>
                </a:solidFill>
              </a:rPr>
              <a:t>×author</a:t>
            </a:r>
          </a:p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　　</a:t>
            </a:r>
            <a:r>
              <a:rPr lang="en-US" altLang="ja-JP" sz="2400" dirty="0">
                <a:solidFill>
                  <a:srgbClr val="FF0000"/>
                </a:solidFill>
              </a:rPr>
              <a:t>×publication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2483768" y="5190551"/>
            <a:ext cx="3312368" cy="1262785"/>
          </a:xfrm>
          <a:prstGeom prst="wedgeRoundRectCallout">
            <a:avLst>
              <a:gd name="adj1" fmla="val -52347"/>
              <a:gd name="adj2" fmla="val -7902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u="sng" dirty="0">
                <a:solidFill>
                  <a:srgbClr val="FF0000"/>
                </a:solidFill>
              </a:rPr>
              <a:t>Refine by Material Type</a:t>
            </a:r>
          </a:p>
          <a:p>
            <a:pPr algn="ctr">
              <a:defRPr/>
            </a:pPr>
            <a:r>
              <a:rPr lang="en-US" altLang="ja-JP" dirty="0">
                <a:solidFill>
                  <a:srgbClr val="FF0000"/>
                </a:solidFill>
              </a:rPr>
              <a:t>You can also narrow down by Holding Library, Publication year, Language etc.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6252" y="2636912"/>
            <a:ext cx="1806986" cy="4035560"/>
          </a:xfrm>
          <a:prstGeom prst="roundRect">
            <a:avLst>
              <a:gd name="adj" fmla="val 88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3616137" y="4169026"/>
            <a:ext cx="1911726" cy="691461"/>
          </a:xfrm>
          <a:prstGeom prst="wedgeRoundRectCallout">
            <a:avLst>
              <a:gd name="adj1" fmla="val -31492"/>
              <a:gd name="adj2" fmla="val -10634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rgbClr val="FF0000"/>
                </a:solidFill>
              </a:rPr>
              <a:t>Click on the title for details</a:t>
            </a:r>
          </a:p>
        </p:txBody>
      </p:sp>
      <p:sp>
        <p:nvSpPr>
          <p:cNvPr id="3" name="円/楕円 2"/>
          <p:cNvSpPr/>
          <p:nvPr/>
        </p:nvSpPr>
        <p:spPr>
          <a:xfrm>
            <a:off x="3059832" y="3429000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49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Aims of this Training Course</a:t>
            </a:r>
            <a:endParaRPr lang="ja-JP" altLang="en-US" dirty="0"/>
          </a:p>
        </p:txBody>
      </p:sp>
      <p:sp>
        <p:nvSpPr>
          <p:cNvPr id="3075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dirty="0"/>
              <a:t>Searching for materials</a:t>
            </a:r>
          </a:p>
          <a:p>
            <a:pPr lvl="1" eaLnBrk="1" hangingPunct="1"/>
            <a:r>
              <a:rPr lang="en-US" altLang="ja-JP" dirty="0"/>
              <a:t>Learning how to search if needed materials are in the library</a:t>
            </a:r>
          </a:p>
          <a:p>
            <a:pPr eaLnBrk="1" hangingPunct="1"/>
            <a:r>
              <a:rPr lang="en-US" altLang="ja-JP" dirty="0"/>
              <a:t>Finding materials</a:t>
            </a:r>
          </a:p>
          <a:p>
            <a:pPr lvl="1" eaLnBrk="1" hangingPunct="1"/>
            <a:r>
              <a:rPr lang="en-US" altLang="ja-JP" dirty="0"/>
              <a:t>Finding out the location of materials</a:t>
            </a:r>
          </a:p>
          <a:p>
            <a:pPr eaLnBrk="1" hangingPunct="1"/>
            <a:r>
              <a:rPr lang="en-US" altLang="ja-JP" dirty="0"/>
              <a:t>Using the materials</a:t>
            </a:r>
          </a:p>
          <a:p>
            <a:pPr lvl="1" eaLnBrk="1" hangingPunct="1"/>
            <a:r>
              <a:rPr lang="en-US" altLang="ja-JP" dirty="0"/>
              <a:t>Learning the procedures to use the materials</a:t>
            </a:r>
          </a:p>
          <a:p>
            <a:r>
              <a:rPr lang="en-US" altLang="ja-JP" dirty="0"/>
              <a:t>When you need help</a:t>
            </a:r>
          </a:p>
          <a:p>
            <a:pPr lvl="1"/>
            <a:r>
              <a:rPr lang="en-US" altLang="ja-JP" dirty="0"/>
              <a:t>Learning where to ask help if you can not find the materials</a:t>
            </a:r>
          </a:p>
          <a:p>
            <a:pPr lvl="1" eaLnBrk="1" hangingPunct="1">
              <a:buNone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BA791-C658-4C21-878D-3A91884ED0E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6C9346D-9C35-4F63-B230-C5C7C397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" y="1956014"/>
            <a:ext cx="8082880" cy="4494806"/>
          </a:xfrm>
          <a:prstGeom prst="rect">
            <a:avLst/>
          </a:prstGeom>
        </p:spPr>
      </p:pic>
      <p:sp>
        <p:nvSpPr>
          <p:cNvPr id="56323" name="タイトル 14"/>
          <p:cNvSpPr>
            <a:spLocks noGrp="1"/>
          </p:cNvSpPr>
          <p:nvPr>
            <p:ph type="title"/>
          </p:nvPr>
        </p:nvSpPr>
        <p:spPr>
          <a:xfrm>
            <a:off x="250825" y="214313"/>
            <a:ext cx="8713788" cy="1143000"/>
          </a:xfrm>
        </p:spPr>
        <p:txBody>
          <a:bodyPr/>
          <a:lstStyle/>
          <a:p>
            <a:r>
              <a:rPr lang="en-US" altLang="ja-JP" dirty="0"/>
              <a:t>Information on the Journal in OPAC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56325" name="スライド番号プレースホルダ 12"/>
          <p:cNvSpPr>
            <a:spLocks noGrp="1"/>
          </p:cNvSpPr>
          <p:nvPr>
            <p:ph type="sldNum" sz="quarter" idx="11"/>
          </p:nvPr>
        </p:nvSpPr>
        <p:spPr bwMode="auto">
          <a:xfrm>
            <a:off x="6002277" y="640611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A723D02-78BB-41F2-AE33-B5254A17431F}" type="slidenum">
              <a:rPr lang="en-US" altLang="ja-JP" sz="1200" smtClean="0">
                <a:solidFill>
                  <a:srgbClr val="898989"/>
                </a:solidFill>
                <a:latin typeface="+mn-ea"/>
                <a:ea typeface="+mn-ea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1200" dirty="0">
              <a:solidFill>
                <a:srgbClr val="898989"/>
              </a:solidFill>
              <a:latin typeface="+mn-ea"/>
              <a:ea typeface="+mn-ea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049682" y="2891745"/>
            <a:ext cx="3763876" cy="1312222"/>
          </a:xfrm>
          <a:prstGeom prst="roundRect">
            <a:avLst>
              <a:gd name="adj" fmla="val 1181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5009569" y="1657551"/>
            <a:ext cx="3888308" cy="1266121"/>
          </a:xfrm>
          <a:prstGeom prst="wedgeRoundRectCallout">
            <a:avLst>
              <a:gd name="adj1" fmla="val -46596"/>
              <a:gd name="adj2" fmla="val 747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endParaRPr lang="en-US" altLang="ja-JP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en-US" altLang="ja-JP" sz="2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Make sure to check</a:t>
            </a:r>
            <a:r>
              <a:rPr lang="ja-JP" altLang="en-US" sz="2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！</a:t>
            </a:r>
            <a:endParaRPr lang="en-US" altLang="ja-JP" sz="23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63525" indent="-263525">
              <a:defRPr/>
            </a:pPr>
            <a:r>
              <a:rPr lang="en-US" altLang="ja-JP" sz="2000" b="1" u="sng" dirty="0">
                <a:solidFill>
                  <a:prstClr val="black"/>
                </a:solidFill>
              </a:rPr>
              <a:t>※The existing volumes are displayed here</a:t>
            </a:r>
            <a:r>
              <a:rPr lang="ja-JP" altLang="en-US" sz="2000" dirty="0">
                <a:solidFill>
                  <a:prstClr val="black"/>
                </a:solidFill>
              </a:rPr>
              <a:t>　</a:t>
            </a:r>
            <a:endParaRPr lang="en-US" altLang="ja-JP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Note that library may not hold all volumes!</a:t>
            </a:r>
          </a:p>
          <a:p>
            <a:pPr>
              <a:defRPr/>
            </a:pPr>
            <a:endParaRPr lang="en-US" altLang="ja-JP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endParaRPr lang="ja-JP" alt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79358" y="5347195"/>
            <a:ext cx="6984776" cy="86761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202" y="4581128"/>
            <a:ext cx="5363294" cy="1021653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grpSp>
        <p:nvGrpSpPr>
          <p:cNvPr id="2" name="グループ化 1"/>
          <p:cNvGrpSpPr/>
          <p:nvPr/>
        </p:nvGrpSpPr>
        <p:grpSpPr>
          <a:xfrm>
            <a:off x="3717212" y="3890468"/>
            <a:ext cx="967284" cy="823856"/>
            <a:chOff x="3403266" y="3930618"/>
            <a:chExt cx="967284" cy="823856"/>
          </a:xfrm>
        </p:grpSpPr>
        <p:sp>
          <p:nvSpPr>
            <p:cNvPr id="18" name="円/楕円 17"/>
            <p:cNvSpPr/>
            <p:nvPr/>
          </p:nvSpPr>
          <p:spPr>
            <a:xfrm>
              <a:off x="3403266" y="3930618"/>
              <a:ext cx="967284" cy="3924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 rot="21405828">
              <a:off x="3847844" y="4391780"/>
              <a:ext cx="291163" cy="3626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角丸四角形 22"/>
          <p:cNvSpPr/>
          <p:nvPr/>
        </p:nvSpPr>
        <p:spPr>
          <a:xfrm>
            <a:off x="117079" y="5082734"/>
            <a:ext cx="2128556" cy="6447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Displayed when the e-Journal is available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137781" y="3692284"/>
            <a:ext cx="2692154" cy="8412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Clicking the volume will show you holding information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5"/>
          <p:cNvSpPr txBox="1">
            <a:spLocks noChangeArrowheads="1"/>
          </p:cNvSpPr>
          <p:nvPr/>
        </p:nvSpPr>
        <p:spPr bwMode="auto">
          <a:xfrm>
            <a:off x="500034" y="1053394"/>
            <a:ext cx="814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☟</a:t>
            </a:r>
            <a:r>
              <a:rPr lang="en-US" altLang="ja-JP" sz="2000" b="1" dirty="0">
                <a:solidFill>
                  <a:srgbClr val="FF0000"/>
                </a:solidFill>
              </a:rPr>
              <a:t>The journal is located in two libraries in NUL, one is Central Library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2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Practice 2:</a:t>
            </a:r>
            <a:br>
              <a:rPr lang="en-US" altLang="ja-JP" dirty="0"/>
            </a:br>
            <a:r>
              <a:rPr lang="en-US" altLang="ja-JP" dirty="0"/>
              <a:t>Let’s Search for a Journal in OPAC!</a:t>
            </a:r>
            <a:endParaRPr lang="ja-JP" altLang="en-US" dirty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63" y="1689119"/>
            <a:ext cx="8229600" cy="4525963"/>
          </a:xfrm>
        </p:spPr>
        <p:txBody>
          <a:bodyPr/>
          <a:lstStyle/>
          <a:p>
            <a:r>
              <a:rPr lang="en-US" altLang="ja-JP" dirty="0"/>
              <a:t>Search for the following article in OPAC and check the location.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EE508-9DFC-4881-8787-7AC6C95F5B01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20" y="2928934"/>
            <a:ext cx="8643998" cy="3143272"/>
          </a:xfrm>
          <a:prstGeom prst="roundRect">
            <a:avLst>
              <a:gd name="adj" fmla="val 1607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Shimomura, Osamu, Frank H. Johnson, and </a:t>
            </a:r>
          </a:p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Saiga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1962. "Extraction, Purification and Properties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Aequorin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 Bioluminescent Protein from the Luminous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Hydromedusan,Aequorea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". </a:t>
            </a:r>
          </a:p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Journal of Cellular and Comparative Physiology. 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59 (3): 223-239. </a:t>
            </a:r>
            <a:endParaRPr lang="en-US" altLang="ja-JP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タイムライン">
            <a:extLst>
              <a:ext uri="{FF2B5EF4-FFF2-40B4-BE49-F238E27FC236}">
                <a16:creationId xmlns:a16="http://schemas.microsoft.com/office/drawing/2014/main" id="{43B1BE07-26FC-84D2-0AD0-05B6BD75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72204"/>
            <a:ext cx="6903720" cy="4899660"/>
          </a:xfrm>
          <a:prstGeom prst="rect">
            <a:avLst/>
          </a:prstGeom>
        </p:spPr>
      </p:pic>
      <p:sp>
        <p:nvSpPr>
          <p:cNvPr id="14" name="Text Box 3" descr="紙"/>
          <p:cNvSpPr txBox="1">
            <a:spLocks noChangeArrowheads="1"/>
          </p:cNvSpPr>
          <p:nvPr/>
        </p:nvSpPr>
        <p:spPr bwMode="auto">
          <a:xfrm>
            <a:off x="0" y="0"/>
            <a:ext cx="9144000" cy="120251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3600" dirty="0">
                <a:latin typeface="+mj-lt"/>
                <a:ea typeface="+mj-ea"/>
              </a:rPr>
              <a:t>Cent Lib Journal =</a:t>
            </a:r>
            <a:r>
              <a:rPr lang="ja-JP" altLang="en-US" sz="3600" dirty="0">
                <a:latin typeface="+mj-lt"/>
                <a:ea typeface="+mj-ea"/>
              </a:rPr>
              <a:t> </a:t>
            </a:r>
            <a:r>
              <a:rPr lang="en-US" altLang="ja-JP" sz="3600" dirty="0">
                <a:latin typeface="+mj-lt"/>
                <a:ea typeface="+mj-ea"/>
              </a:rPr>
              <a:t>Central Library. Journals</a:t>
            </a:r>
          </a:p>
          <a:p>
            <a:r>
              <a:rPr lang="en-US" altLang="ja-JP" sz="3600" dirty="0">
                <a:latin typeface="+mj-lt"/>
                <a:ea typeface="+mj-ea"/>
              </a:rPr>
              <a:t> (Current 3F / Back numbers B1F)</a:t>
            </a:r>
            <a:endParaRPr lang="ja-JP" altLang="en-US" sz="3600" dirty="0">
              <a:latin typeface="+mj-lt"/>
              <a:ea typeface="+mj-ea"/>
            </a:endParaRP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365125"/>
          </a:xfrm>
        </p:spPr>
        <p:txBody>
          <a:bodyPr/>
          <a:lstStyle/>
          <a:p>
            <a:pPr>
              <a:defRPr/>
            </a:pPr>
            <a:fld id="{6EF14B50-C9F9-4650-A98B-B4489FD23CE9}" type="slidenum">
              <a:rPr lang="ja-JP" altLang="en-US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9071411-CFC5-56FF-0396-0864887561A5}"/>
              </a:ext>
            </a:extLst>
          </p:cNvPr>
          <p:cNvSpPr/>
          <p:nvPr/>
        </p:nvSpPr>
        <p:spPr>
          <a:xfrm>
            <a:off x="7017883" y="2420888"/>
            <a:ext cx="1872208" cy="330806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ダイアグラム">
            <a:extLst>
              <a:ext uri="{FF2B5EF4-FFF2-40B4-BE49-F238E27FC236}">
                <a16:creationId xmlns:a16="http://schemas.microsoft.com/office/drawing/2014/main" id="{3E75A27F-1450-BA42-D726-BABA2E0D9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8" y="2468032"/>
            <a:ext cx="6156176" cy="4177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Arrangement of</a:t>
            </a:r>
            <a:r>
              <a:rPr lang="ja-JP" altLang="en-US" dirty="0"/>
              <a:t> </a:t>
            </a:r>
            <a:r>
              <a:rPr lang="en-US" altLang="ja-JP" dirty="0"/>
              <a:t>Journals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7331B-B849-4B82-8F3F-5FB4DAB9C67C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21508" name="コンテンツ プレースホルダ 5"/>
          <p:cNvSpPr>
            <a:spLocks noGrp="1"/>
          </p:cNvSpPr>
          <p:nvPr>
            <p:ph idx="1"/>
          </p:nvPr>
        </p:nvSpPr>
        <p:spPr>
          <a:xfrm>
            <a:off x="428625" y="1218429"/>
            <a:ext cx="8229600" cy="2714627"/>
          </a:xfrm>
          <a:solidFill>
            <a:srgbClr val="FF3300"/>
          </a:solidFill>
        </p:spPr>
        <p:txBody>
          <a:bodyPr>
            <a:normAutofit fontScale="92500"/>
          </a:bodyPr>
          <a:lstStyle/>
          <a:p>
            <a:r>
              <a:rPr lang="en-US" altLang="ja-JP" dirty="0"/>
              <a:t>Alphabetical order (Japanese journals in kana order)</a:t>
            </a:r>
          </a:p>
          <a:p>
            <a:r>
              <a:rPr lang="en-US" altLang="ja-JP" dirty="0"/>
              <a:t>The location differs according to publication year</a:t>
            </a:r>
          </a:p>
          <a:p>
            <a:pPr lvl="1"/>
            <a:r>
              <a:rPr lang="en-US" altLang="ja-JP" dirty="0"/>
              <a:t>Current year issues: 3F</a:t>
            </a:r>
            <a:r>
              <a:rPr lang="ja-JP" altLang="en-US" dirty="0"/>
              <a:t>　</a:t>
            </a:r>
          </a:p>
          <a:p>
            <a:pPr lvl="1"/>
            <a:r>
              <a:rPr lang="en-US" altLang="ja-JP" dirty="0"/>
              <a:t>Previous issues: B1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4853169" y="2924944"/>
            <a:ext cx="3505045" cy="2952327"/>
            <a:chOff x="4853169" y="3284985"/>
            <a:chExt cx="3505045" cy="2952327"/>
          </a:xfrm>
        </p:grpSpPr>
        <p:grpSp>
          <p:nvGrpSpPr>
            <p:cNvPr id="3" name="グループ化 25"/>
            <p:cNvGrpSpPr>
              <a:grpSpLocks/>
            </p:cNvGrpSpPr>
            <p:nvPr/>
          </p:nvGrpSpPr>
          <p:grpSpPr bwMode="auto">
            <a:xfrm>
              <a:off x="4853169" y="3284985"/>
              <a:ext cx="3505045" cy="2952327"/>
              <a:chOff x="0" y="0"/>
              <a:chExt cx="3657600" cy="3200400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0" y="0"/>
                <a:ext cx="1828800" cy="53421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1828800" y="0"/>
                <a:ext cx="1828800" cy="53421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0" y="534212"/>
                <a:ext cx="1828800" cy="53258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828800" y="534212"/>
                <a:ext cx="1828800" cy="53258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0" y="1066800"/>
                <a:ext cx="1828800" cy="53421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1828800" y="1066800"/>
                <a:ext cx="1828800" cy="53421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0" y="1601012"/>
                <a:ext cx="1828800" cy="53258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828800" y="1601012"/>
                <a:ext cx="1828800" cy="53258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0" y="2133600"/>
                <a:ext cx="1828800" cy="53421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828800" y="2133600"/>
                <a:ext cx="1828800" cy="53421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0" y="2667812"/>
                <a:ext cx="1828800" cy="53258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828800" y="2667812"/>
                <a:ext cx="1828800" cy="53258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9" name="テキスト ボックス 78"/>
            <p:cNvSpPr txBox="1"/>
            <p:nvPr/>
          </p:nvSpPr>
          <p:spPr bwMode="auto">
            <a:xfrm>
              <a:off x="4890615" y="3328424"/>
              <a:ext cx="521263" cy="352002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2000" b="1" dirty="0"/>
                <a:t>A</a:t>
              </a:r>
              <a:endParaRPr lang="ja-JP" altLang="en-US" sz="2000" b="1" dirty="0"/>
            </a:p>
          </p:txBody>
        </p:sp>
        <p:cxnSp>
          <p:nvCxnSpPr>
            <p:cNvPr id="10" name="直線矢印コネクタ 9"/>
            <p:cNvCxnSpPr/>
            <p:nvPr/>
          </p:nvCxnSpPr>
          <p:spPr bwMode="auto">
            <a:xfrm>
              <a:off x="5194212" y="3643314"/>
              <a:ext cx="1378052" cy="0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81"/>
            <p:cNvSpPr txBox="1"/>
            <p:nvPr/>
          </p:nvSpPr>
          <p:spPr bwMode="auto">
            <a:xfrm>
              <a:off x="4908590" y="4883226"/>
              <a:ext cx="521263" cy="32504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2000" b="1" dirty="0"/>
                <a:t>B</a:t>
              </a:r>
              <a:endParaRPr lang="ja-JP" altLang="en-US" sz="2000" b="1" dirty="0"/>
            </a:p>
          </p:txBody>
        </p:sp>
        <p:cxnSp>
          <p:nvCxnSpPr>
            <p:cNvPr id="12" name="直線矢印コネクタ 11"/>
            <p:cNvCxnSpPr/>
            <p:nvPr/>
          </p:nvCxnSpPr>
          <p:spPr bwMode="auto">
            <a:xfrm rot="5400000" flipH="1" flipV="1">
              <a:off x="5459742" y="4642113"/>
              <a:ext cx="2468510" cy="328036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 bwMode="auto">
            <a:xfrm>
              <a:off x="6908724" y="3653464"/>
              <a:ext cx="1378052" cy="1498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 bwMode="auto">
            <a:xfrm>
              <a:off x="5191216" y="6139949"/>
              <a:ext cx="1381048" cy="1498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角丸四角形吹き出し 26"/>
          <p:cNvSpPr/>
          <p:nvPr/>
        </p:nvSpPr>
        <p:spPr>
          <a:xfrm>
            <a:off x="866503" y="4509120"/>
            <a:ext cx="3273449" cy="997272"/>
          </a:xfrm>
          <a:prstGeom prst="wedgeRoundRectCallout">
            <a:avLst>
              <a:gd name="adj1" fmla="val 75796"/>
              <a:gd name="adj2" fmla="val 195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/>
              <a:t>Same journals are arranged by publication year</a:t>
            </a:r>
          </a:p>
        </p:txBody>
      </p:sp>
      <p:sp>
        <p:nvSpPr>
          <p:cNvPr id="28" name="コンテンツ プレースホルダ 5"/>
          <p:cNvSpPr txBox="1">
            <a:spLocks/>
          </p:cNvSpPr>
          <p:nvPr/>
        </p:nvSpPr>
        <p:spPr>
          <a:xfrm>
            <a:off x="428625" y="5949280"/>
            <a:ext cx="8229600" cy="63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Journals cannot be borrowed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→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a copy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4786314" y="4653136"/>
            <a:ext cx="4071966" cy="1714512"/>
          </a:xfrm>
          <a:prstGeom prst="roundRect">
            <a:avLst>
              <a:gd name="adj" fmla="val 12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Cannot be borrowed</a:t>
            </a:r>
            <a:endParaRPr lang="en-US" altLang="ja-JP" sz="3200" b="1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　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 Make a copy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214282" y="4653136"/>
            <a:ext cx="4214842" cy="1714512"/>
          </a:xfrm>
          <a:prstGeom prst="roundRect">
            <a:avLst>
              <a:gd name="adj" fmla="val 11702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 be borrowed</a:t>
            </a: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7E4F-D758-42B5-896E-E9D2B80454D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285720" y="1214422"/>
            <a:ext cx="4000528" cy="2500330"/>
          </a:xfrm>
          <a:prstGeom prst="rect">
            <a:avLst/>
          </a:prstGeom>
          <a:noFill/>
        </p:spPr>
        <p:txBody>
          <a:bodyPr anchor="t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Books for undergraduates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800" b="1" dirty="0"/>
              <a:t>Books for researchers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Language learning materials, audio-visual</a:t>
            </a:r>
            <a:r>
              <a:rPr kumimoji="1" lang="en-US" altLang="ja-JP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items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789718" y="1214422"/>
            <a:ext cx="4140000" cy="2071702"/>
          </a:xfrm>
          <a:prstGeom prst="rect">
            <a:avLst/>
          </a:prstGeom>
          <a:noFill/>
        </p:spPr>
        <p:txBody>
          <a:bodyPr anchor="t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800" b="1" dirty="0"/>
              <a:t>Journals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800" b="1" dirty="0"/>
              <a:t>Reference Books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Other items labeled “in library </a:t>
            </a:r>
            <a:r>
              <a:rPr lang="en-US" altLang="ja-JP" sz="2800" b="1" dirty="0"/>
              <a:t>use only”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図 7" descr="ラベル例禁帯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786058"/>
            <a:ext cx="7395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トライプ矢印 8"/>
          <p:cNvSpPr/>
          <p:nvPr/>
        </p:nvSpPr>
        <p:spPr>
          <a:xfrm rot="5400000">
            <a:off x="2000231" y="3861619"/>
            <a:ext cx="571505" cy="71438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トライプ矢印 11"/>
          <p:cNvSpPr/>
          <p:nvPr/>
        </p:nvSpPr>
        <p:spPr>
          <a:xfrm rot="5400000">
            <a:off x="6215073" y="3861619"/>
            <a:ext cx="571505" cy="71438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altLang="ja-JP" sz="4400" dirty="0"/>
              <a:t>Using the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ea typeface="ＭＳ Ｐゴシック" pitchFamily="50" charset="-128"/>
              </a:rPr>
              <a:t>If You Cannot Find Materials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73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dirty="0"/>
              <a:t>Search again, check the location again </a:t>
            </a:r>
          </a:p>
          <a:p>
            <a:pPr marL="455613" indent="266700"/>
            <a:r>
              <a:rPr lang="en-US" altLang="ja-JP" dirty="0"/>
              <a:t>Change/Check keywords (misspell, different words,…)</a:t>
            </a:r>
          </a:p>
          <a:p>
            <a:pPr marL="455613" indent="266700"/>
            <a:r>
              <a:rPr lang="en-US" altLang="ja-JP" dirty="0"/>
              <a:t>Incorrect location</a:t>
            </a: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en-US" altLang="ja-JP" dirty="0"/>
              <a:t>Use materials in other libraries</a:t>
            </a:r>
          </a:p>
          <a:p>
            <a:pPr marL="717550" indent="-271463"/>
            <a:r>
              <a:rPr kumimoji="1" lang="en-US" altLang="ja-JP" dirty="0"/>
              <a:t>Basics are the same as materials in the University</a:t>
            </a:r>
          </a:p>
          <a:p>
            <a:pPr marL="1081088" lvl="1" indent="-363538"/>
            <a:r>
              <a:rPr lang="en-US" altLang="ja-JP" dirty="0"/>
              <a:t>Search </a:t>
            </a:r>
            <a:r>
              <a:rPr lang="ja-JP" altLang="en-US" dirty="0"/>
              <a:t>　→　</a:t>
            </a:r>
            <a:r>
              <a:rPr lang="en-US" altLang="ja-JP" dirty="0"/>
              <a:t>Find</a:t>
            </a:r>
            <a:r>
              <a:rPr lang="ja-JP" altLang="en-US" dirty="0"/>
              <a:t>　→　</a:t>
            </a:r>
            <a:r>
              <a:rPr lang="en-US" altLang="ja-JP" sz="3500" u="sng" dirty="0">
                <a:solidFill>
                  <a:srgbClr val="0070C0"/>
                </a:solidFill>
              </a:rPr>
              <a:t>Use</a:t>
            </a:r>
          </a:p>
          <a:p>
            <a:pPr marL="717550" indent="-271463"/>
            <a:endParaRPr lang="en-US" altLang="ja-JP" dirty="0"/>
          </a:p>
          <a:p>
            <a:pPr marL="717550" indent="-271463"/>
            <a:r>
              <a:rPr lang="en-US" altLang="ja-JP" dirty="0"/>
              <a:t>Visit: in some cases inquiry in advance is required</a:t>
            </a:r>
          </a:p>
          <a:p>
            <a:pPr marL="717550" indent="-271463"/>
            <a:r>
              <a:rPr lang="en-US" altLang="ja-JP" dirty="0"/>
              <a:t>Order: Copy of articles/ part of books, book itself</a:t>
            </a:r>
            <a:endParaRPr lang="en-US" altLang="ja-JP" dirty="0">
              <a:latin typeface="Verdana" pitchFamily="34" charset="0"/>
            </a:endParaRPr>
          </a:p>
          <a:p>
            <a:pPr marL="1081088" lvl="1" indent="-363538"/>
            <a:r>
              <a:rPr lang="en-US" altLang="ja-JP" dirty="0">
                <a:latin typeface="ＭＳ Ｐゴシック" pitchFamily="50" charset="-128"/>
              </a:rPr>
              <a:t>When order a book, pay postal fees</a:t>
            </a:r>
            <a:endParaRPr lang="en-US" altLang="ja-JP" dirty="0"/>
          </a:p>
          <a:p>
            <a:pPr marL="717550" indent="-271463">
              <a:buNone/>
            </a:pPr>
            <a:r>
              <a:rPr lang="ja-JP" altLang="en-US" dirty="0"/>
              <a:t>→</a:t>
            </a:r>
            <a:r>
              <a:rPr lang="en-US" altLang="ja-JP" dirty="0"/>
              <a:t>Ask Interlibrary Loan Desk, or your departmental library</a:t>
            </a:r>
            <a:endParaRPr lang="ja-JP" altLang="en-US" dirty="0">
              <a:latin typeface="Verdana" pitchFamily="34" charset="0"/>
            </a:endParaRPr>
          </a:p>
          <a:p>
            <a:pPr marL="1081088" lvl="1" indent="-363538" defTabSz="717550">
              <a:defRPr/>
            </a:pPr>
            <a:r>
              <a:rPr lang="en-US" altLang="ja-JP" dirty="0">
                <a:latin typeface="ＭＳ Ｐゴシック" pitchFamily="50" charset="-128"/>
              </a:rPr>
              <a:t>Allow enough days!</a:t>
            </a:r>
          </a:p>
        </p:txBody>
      </p:sp>
      <p:sp>
        <p:nvSpPr>
          <p:cNvPr id="59399" name="スライド番号プレースホルダ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AB4A1-A40E-4864-BA19-84E7F59EADA4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/>
              <a:t>When you need help</a:t>
            </a:r>
          </a:p>
        </p:txBody>
      </p:sp>
      <p:sp>
        <p:nvSpPr>
          <p:cNvPr id="24579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75" y="1196752"/>
            <a:ext cx="7800975" cy="5232623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l"/>
              <a:defRPr/>
            </a:pPr>
            <a:r>
              <a:rPr lang="en-US" altLang="ja-JP" sz="3200" dirty="0"/>
              <a:t>Support Desk</a:t>
            </a:r>
          </a:p>
          <a:p>
            <a:pPr marL="889000" lvl="1">
              <a:buFont typeface="Calibri" pitchFamily="34" charset="0"/>
              <a:buChar char="•"/>
              <a:defRPr/>
            </a:pPr>
            <a:r>
              <a:rPr lang="en-US" altLang="ja-JP" dirty="0"/>
              <a:t>Opening hours: weekdays  </a:t>
            </a:r>
            <a:r>
              <a:rPr lang="en-US" altLang="ja-JP" dirty="0">
                <a:solidFill>
                  <a:srgbClr val="FF0000"/>
                </a:solidFill>
              </a:rPr>
              <a:t>3:00 pm  - 7:00 pm</a:t>
            </a:r>
          </a:p>
          <a:p>
            <a:pPr marL="889000" lvl="1" eaLnBrk="1" hangingPunct="1">
              <a:buFont typeface="Calibri" pitchFamily="34" charset="0"/>
              <a:buChar char="•"/>
              <a:defRPr/>
            </a:pPr>
            <a:r>
              <a:rPr lang="en-US" altLang="ja-JP" dirty="0"/>
              <a:t>Graduate student staff support your study</a:t>
            </a:r>
          </a:p>
          <a:p>
            <a:pPr marL="1163638" lvl="1" indent="-352425">
              <a:defRPr/>
            </a:pPr>
            <a:r>
              <a:rPr lang="en-US" altLang="ja-JP" dirty="0"/>
              <a:t>How to search materials, writing study plan, PC troubles, etc.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altLang="ja-JP" dirty="0"/>
              <a:t>Reference Desk</a:t>
            </a:r>
          </a:p>
          <a:p>
            <a:pPr marL="893763" lvl="1" indent="-342900">
              <a:buFont typeface="Wingdings" pitchFamily="2" charset="2"/>
              <a:buChar char=""/>
              <a:defRPr/>
            </a:pPr>
            <a:r>
              <a:rPr lang="en-US" altLang="ja-JP" dirty="0"/>
              <a:t>Opening hours: weekdays </a:t>
            </a:r>
            <a:r>
              <a:rPr lang="en-US" altLang="ja-JP" dirty="0">
                <a:solidFill>
                  <a:srgbClr val="FF0000"/>
                </a:solidFill>
              </a:rPr>
              <a:t>8:30 am - 5:00 pm</a:t>
            </a:r>
          </a:p>
          <a:p>
            <a:pPr marL="1163638" lvl="2" indent="-352425">
              <a:buFont typeface="Arial" pitchFamily="34" charset="0"/>
              <a:buChar char="–"/>
              <a:defRPr/>
            </a:pPr>
            <a:r>
              <a:rPr lang="en-US" altLang="ja-JP" sz="2800" dirty="0"/>
              <a:t>How to search electronic resources and obtain materials </a:t>
            </a:r>
          </a:p>
          <a:p>
            <a:pPr marL="342900" lvl="1" indent="-342900">
              <a:buFont typeface="Wingdings" pitchFamily="2" charset="2"/>
              <a:buChar char="l"/>
              <a:defRPr/>
            </a:pPr>
            <a:r>
              <a:rPr lang="en-US" altLang="ja-JP" sz="3200" dirty="0"/>
              <a:t>Service Desk at your departmental library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035ED-8CEB-47FB-A410-F464C50BA6BB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About Nagoya University Library (NUL)</a:t>
            </a:r>
            <a:endParaRPr lang="ja-JP" altLang="en-US" dirty="0"/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85860"/>
            <a:ext cx="8678768" cy="398904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Central Library and departmental libraries are contained in NUL</a:t>
            </a:r>
          </a:p>
          <a:p>
            <a:r>
              <a:rPr lang="en-US" altLang="ja-JP" dirty="0"/>
              <a:t>There are around 3.4 million items of materials in NUL</a:t>
            </a:r>
          </a:p>
          <a:p>
            <a:pPr lvl="1"/>
            <a:r>
              <a:rPr lang="en-US" altLang="ja-JP" dirty="0"/>
              <a:t>1.3 million items held in Central Library</a:t>
            </a:r>
          </a:p>
          <a:p>
            <a:pPr lvl="1"/>
            <a:r>
              <a:rPr lang="en-US" altLang="ja-JP" dirty="0"/>
              <a:t>There are  various types of materials too</a:t>
            </a:r>
          </a:p>
          <a:p>
            <a:pPr marL="457200" lvl="1" indent="0" eaLnBrk="1" hangingPunct="1">
              <a:buNone/>
            </a:pPr>
            <a:endParaRPr lang="en-US" altLang="ja-JP" dirty="0"/>
          </a:p>
          <a:p>
            <a:r>
              <a:rPr lang="en-US" altLang="ja-JP" dirty="0"/>
              <a:t>The most important thing is to find out the </a:t>
            </a:r>
            <a:r>
              <a:rPr lang="en-US" altLang="ja-JP" u="sng" dirty="0"/>
              <a:t>location of materials </a:t>
            </a:r>
            <a:r>
              <a:rPr lang="en-US" altLang="ja-JP" dirty="0"/>
              <a:t>needed</a:t>
            </a:r>
          </a:p>
          <a:p>
            <a:r>
              <a:rPr lang="en-US" altLang="ja-JP" dirty="0"/>
              <a:t>When you search  for materials in Nagoya University Library:</a:t>
            </a:r>
          </a:p>
          <a:p>
            <a:pPr lvl="1" eaLnBrk="1" hangingPunct="1"/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D3C5-D3E4-4922-90D2-29E6D2F29019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714348" y="5286388"/>
            <a:ext cx="7929562" cy="13115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1. First of all search in ‘OPAC’</a:t>
            </a: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2. Then ‘go to the bookshelves’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9B336-5FE2-43B8-88BC-30E93377DE0F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400" dirty="0">
                <a:ea typeface="ＭＳ Ｐゴシック" pitchFamily="50" charset="-128"/>
              </a:rPr>
              <a:t>Searching for Books </a:t>
            </a:r>
            <a:r>
              <a:rPr lang="en-US" altLang="ja-JP" sz="4400" dirty="0"/>
              <a:t>in OPAC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 for textbooks and recommended</a:t>
            </a:r>
            <a:r>
              <a:rPr kumimoji="1" lang="en-US" altLang="ja-JP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books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ja-JP" sz="2800" dirty="0"/>
              <a:t>Assigned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 for the materials for reports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Books concerned</a:t>
            </a:r>
            <a:r>
              <a:rPr kumimoji="1" lang="en-US" altLang="ja-JP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your topic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/>
              <a:t>When you find a book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>
                <a:ea typeface="ＭＳ Ｐゴシック" charset="-128"/>
              </a:rPr>
              <a:t>Scanning the book in order to grasp general content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>
                <a:ea typeface="ＭＳ Ｐゴシック" charset="-128"/>
              </a:rPr>
              <a:t>Searching for the topic and reading thoroughly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>
                <a:ea typeface="ＭＳ Ｐゴシック" charset="-128"/>
              </a:rPr>
              <a:t>Obtaining the clues for research</a:t>
            </a:r>
            <a:r>
              <a:rPr lang="ja-JP" altLang="en-US" sz="2800" dirty="0">
                <a:ea typeface="ＭＳ Ｐゴシック" charset="-128"/>
              </a:rPr>
              <a:t>　・・・</a:t>
            </a:r>
            <a:r>
              <a:rPr lang="en-US" altLang="ja-JP" sz="2800" dirty="0">
                <a:ea typeface="ＭＳ Ｐゴシック" charset="-128"/>
              </a:rPr>
              <a:t>index and references</a:t>
            </a:r>
            <a:endParaRPr lang="en-US" altLang="ja-JP" sz="28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What is OPAC</a:t>
            </a:r>
            <a:r>
              <a:rPr lang="ja-JP" altLang="en-US" dirty="0"/>
              <a:t>？</a:t>
            </a: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428625" y="4357688"/>
            <a:ext cx="8072438" cy="1857375"/>
          </a:xfrm>
        </p:spPr>
        <p:txBody>
          <a:bodyPr/>
          <a:lstStyle/>
          <a:p>
            <a:pPr eaLnBrk="1" hangingPunct="1"/>
            <a:r>
              <a:rPr lang="en-US" altLang="ja-JP" dirty="0"/>
              <a:t>A tool for searching books and journals in Nagoya University Library</a:t>
            </a:r>
          </a:p>
          <a:p>
            <a:pPr eaLnBrk="1" hangingPunct="1"/>
            <a:endParaRPr lang="en-US" altLang="ja-JP" dirty="0"/>
          </a:p>
        </p:txBody>
      </p: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714407" y="1562100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</a:rPr>
              <a:t>OPAC</a:t>
            </a:r>
          </a:p>
          <a:p>
            <a:r>
              <a:rPr lang="ja-JP" altLang="en-US" sz="4000" b="1" dirty="0"/>
              <a:t>　</a:t>
            </a:r>
            <a:r>
              <a:rPr lang="en-US" altLang="ja-JP" sz="4000" b="1" dirty="0"/>
              <a:t>= </a:t>
            </a:r>
            <a:r>
              <a:rPr lang="en-US" altLang="ja-JP" sz="4000" b="1" dirty="0">
                <a:solidFill>
                  <a:srgbClr val="00B050"/>
                </a:solidFill>
              </a:rPr>
              <a:t>O</a:t>
            </a:r>
            <a:r>
              <a:rPr lang="en-US" altLang="ja-JP" sz="4000" b="1" dirty="0"/>
              <a:t>nline </a:t>
            </a:r>
            <a:r>
              <a:rPr lang="en-US" altLang="ja-JP" sz="4000" b="1" dirty="0">
                <a:solidFill>
                  <a:srgbClr val="00B050"/>
                </a:solidFill>
              </a:rPr>
              <a:t>P</a:t>
            </a:r>
            <a:r>
              <a:rPr lang="en-US" altLang="ja-JP" sz="4000" b="1" dirty="0"/>
              <a:t>ublic </a:t>
            </a:r>
            <a:r>
              <a:rPr lang="en-US" altLang="ja-JP" sz="4000" b="1" dirty="0">
                <a:solidFill>
                  <a:srgbClr val="00B050"/>
                </a:solidFill>
              </a:rPr>
              <a:t>A</a:t>
            </a:r>
            <a:r>
              <a:rPr lang="en-US" altLang="ja-JP" sz="4000" b="1" dirty="0"/>
              <a:t>ccess </a:t>
            </a:r>
            <a:r>
              <a:rPr lang="en-US" altLang="ja-JP" sz="4000" b="1" dirty="0">
                <a:solidFill>
                  <a:srgbClr val="00B050"/>
                </a:solidFill>
              </a:rPr>
              <a:t>C</a:t>
            </a:r>
            <a:r>
              <a:rPr lang="en-US" altLang="ja-JP" sz="4000" b="1" dirty="0"/>
              <a:t>atalog</a:t>
            </a:r>
          </a:p>
          <a:p>
            <a:r>
              <a:rPr lang="ja-JP" altLang="en-US" sz="4000" dirty="0"/>
              <a:t>　　　　</a:t>
            </a:r>
            <a:r>
              <a:rPr lang="en-US" altLang="ja-JP" sz="4000" dirty="0"/>
              <a:t>		</a:t>
            </a:r>
            <a:r>
              <a:rPr lang="ja-JP" altLang="en-US" sz="4000" dirty="0"/>
              <a:t>　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AFFE8-4FFD-4C7E-A258-A0E97D1CC4B6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 descr="グラフィカル ユーザー インターフェイス, テキスト, アプリケーション, チャットまたはテキスト メッセージ">
            <a:extLst>
              <a:ext uri="{FF2B5EF4-FFF2-40B4-BE49-F238E27FC236}">
                <a16:creationId xmlns:a16="http://schemas.microsoft.com/office/drawing/2014/main" id="{C8B32F6D-4B48-1A2A-6DF3-D3092F6DA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91602"/>
            <a:ext cx="6826729" cy="4788341"/>
          </a:xfrm>
        </p:spPr>
      </p:pic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Let’s Try to Use OPAC</a:t>
            </a:r>
            <a:r>
              <a:rPr lang="ja-JP" altLang="en-US" dirty="0"/>
              <a:t>！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2844" y="1000108"/>
            <a:ext cx="8858312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kumimoji="0" lang="en-US" altLang="ja-JP" sz="2400" dirty="0"/>
              <a:t>Library Homepage &lt;https://www.nul.nagoya-u.ac.jp/index_e.html&gt;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61FA0-BA69-4D03-BA15-17B7FED23397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987824" y="2708920"/>
            <a:ext cx="2232248" cy="720080"/>
          </a:xfrm>
          <a:prstGeom prst="roundRect">
            <a:avLst>
              <a:gd name="adj" fmla="val 123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What do You Want to Search</a:t>
            </a:r>
            <a:r>
              <a:rPr lang="ja-JP" altLang="en-US" dirty="0"/>
              <a:t>？</a:t>
            </a:r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63" y="2000250"/>
            <a:ext cx="8286750" cy="3143250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Books</a:t>
            </a:r>
          </a:p>
          <a:p>
            <a:pPr lvl="1"/>
            <a:r>
              <a:rPr lang="en-US" altLang="ja-JP" dirty="0"/>
              <a:t>Search not only by the title</a:t>
            </a:r>
          </a:p>
          <a:p>
            <a:pPr lvl="1"/>
            <a:r>
              <a:rPr lang="en-US" altLang="ja-JP" dirty="0"/>
              <a:t>Check the call number</a:t>
            </a:r>
          </a:p>
          <a:p>
            <a:r>
              <a:rPr lang="en-US" altLang="ja-JP" dirty="0"/>
              <a:t>Journals (the articles published in them)</a:t>
            </a:r>
          </a:p>
          <a:p>
            <a:pPr lvl="1"/>
            <a:r>
              <a:rPr lang="en-US" altLang="ja-JP" dirty="0"/>
              <a:t>searching by the journal title, not by the article title</a:t>
            </a:r>
            <a:endParaRPr lang="en-US" altLang="ja-JP" u="sng" dirty="0"/>
          </a:p>
          <a:p>
            <a:pPr lvl="1"/>
            <a:r>
              <a:rPr lang="en-US" altLang="ja-JP" dirty="0"/>
              <a:t>Check the volume and year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42938" y="5286375"/>
            <a:ext cx="8001000" cy="1285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→ </a:t>
            </a:r>
            <a:r>
              <a:rPr lang="en-US" altLang="ja-JP" sz="3200" dirty="0">
                <a:solidFill>
                  <a:schemeClr val="tx1"/>
                </a:solidFill>
              </a:rPr>
              <a:t>Distinguish whether it is a book or a journal according to the formats on the reference lists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1043609" y="1143000"/>
            <a:ext cx="648072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8013" indent="-1878013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ja-JP" sz="2800" u="sng" dirty="0"/>
              <a:t>The ways of searching are different according to the materials!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372CA-C519-4110-B8EF-CD0B13FCB7FE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dirty="0"/>
              <a:t>Books on the reference list</a:t>
            </a: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1CC61-BB96-41E6-AF35-F2143F27D979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4932040" y="4365104"/>
            <a:ext cx="3640460" cy="1645237"/>
          </a:xfrm>
          <a:prstGeom prst="wedgeRoundRectCallout">
            <a:avLst>
              <a:gd name="adj1" fmla="val -66695"/>
              <a:gd name="adj2" fmla="val -2638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bg1"/>
                </a:solidFill>
              </a:rPr>
              <a:t>In some cases (e.g. in syllabus) information other than title are blank.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294" name="テキスト ボックス 7"/>
          <p:cNvSpPr txBox="1">
            <a:spLocks noChangeArrowheads="1"/>
          </p:cNvSpPr>
          <p:nvPr/>
        </p:nvSpPr>
        <p:spPr bwMode="auto">
          <a:xfrm>
            <a:off x="539150" y="4000501"/>
            <a:ext cx="56170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/>
              <a:t>(</a:t>
            </a:r>
            <a:r>
              <a:rPr lang="en-US" altLang="ja-JP" sz="2400" dirty="0"/>
              <a:t>1)</a:t>
            </a:r>
            <a:r>
              <a:rPr lang="ja-JP" altLang="en-US" sz="2400" dirty="0"/>
              <a:t> </a:t>
            </a:r>
            <a:r>
              <a:rPr lang="en-US" altLang="ja-JP" sz="2400" dirty="0"/>
              <a:t>Author or editor</a:t>
            </a:r>
          </a:p>
          <a:p>
            <a:r>
              <a:rPr lang="en-US" altLang="ja-JP" sz="2400" dirty="0"/>
              <a:t>(2) Publication year</a:t>
            </a:r>
          </a:p>
          <a:p>
            <a:r>
              <a:rPr lang="en-US" altLang="ja-JP" sz="2400" dirty="0"/>
              <a:t>(3) Title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r>
              <a:rPr lang="en-US" altLang="ja-JP" sz="2400" dirty="0"/>
              <a:t>(4) Edition</a:t>
            </a:r>
          </a:p>
          <a:p>
            <a:r>
              <a:rPr lang="en-US" altLang="ja-JP" sz="2400" dirty="0"/>
              <a:t>(5) Publisher </a:t>
            </a:r>
          </a:p>
          <a:p>
            <a:r>
              <a:rPr lang="en-US" altLang="ja-JP" sz="2400" dirty="0"/>
              <a:t>(6) Book series</a:t>
            </a:r>
            <a:endParaRPr lang="ja-JP" altLang="en-US" sz="24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5720" y="3356992"/>
            <a:ext cx="85725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kumimoji="0" lang="en-US" altLang="ja-JP" sz="2800" b="1" dirty="0">
                <a:solidFill>
                  <a:srgbClr val="FF0000"/>
                </a:solidFill>
              </a:rPr>
              <a:t>Words in red</a:t>
            </a:r>
            <a:r>
              <a:rPr kumimoji="0" lang="en-US" altLang="ja-JP" sz="2800" b="1" dirty="0"/>
              <a:t> are available for Keyword Search</a:t>
            </a: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285720" y="1502150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Grix</a:t>
            </a:r>
            <a:r>
              <a:rPr lang="en-US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J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(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2010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28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foundations of research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2nd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ed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  (1)            (2)                                    (3)                                        (4)</a:t>
            </a:r>
          </a:p>
          <a:p>
            <a:r>
              <a:rPr lang="en-US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Palgrave Macmillan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Palgrave study skills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(5)                                            (6)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1" cy="10715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Journals</a:t>
            </a:r>
            <a:r>
              <a:rPr lang="ja-JP" altLang="en-US" dirty="0"/>
              <a:t>（</a:t>
            </a:r>
            <a:r>
              <a:rPr lang="en-US" altLang="ja-JP" dirty="0"/>
              <a:t>Articles</a:t>
            </a:r>
            <a:r>
              <a:rPr lang="ja-JP" altLang="en-US" dirty="0"/>
              <a:t>）</a:t>
            </a:r>
            <a:r>
              <a:rPr lang="en-US" altLang="ja-JP" dirty="0"/>
              <a:t>on the reference list</a:t>
            </a:r>
            <a:endParaRPr lang="ja-JP" altLang="en-US" dirty="0"/>
          </a:p>
        </p:txBody>
      </p:sp>
      <p:sp>
        <p:nvSpPr>
          <p:cNvPr id="13315" name="テキスト ボックス 4"/>
          <p:cNvSpPr txBox="1">
            <a:spLocks noChangeArrowheads="1"/>
          </p:cNvSpPr>
          <p:nvPr/>
        </p:nvSpPr>
        <p:spPr bwMode="auto">
          <a:xfrm>
            <a:off x="428658" y="1357313"/>
            <a:ext cx="835818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sz="3200" u="sng" dirty="0" err="1">
                <a:latin typeface="Arial" pitchFamily="34" charset="0"/>
                <a:cs typeface="Arial" pitchFamily="34" charset="0"/>
              </a:rPr>
              <a:t>Noyori</a:t>
            </a:r>
            <a:r>
              <a:rPr lang="en-US" altLang="ja-JP" sz="3200" u="sng" dirty="0">
                <a:latin typeface="Arial" pitchFamily="34" charset="0"/>
                <a:cs typeface="Arial" pitchFamily="34" charset="0"/>
              </a:rPr>
              <a:t>, R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ja-JP" sz="3200" u="sng" dirty="0">
                <a:latin typeface="Arial" pitchFamily="34" charset="0"/>
                <a:cs typeface="Arial" pitchFamily="34" charset="0"/>
              </a:rPr>
              <a:t>2009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, "</a:t>
            </a:r>
            <a:r>
              <a:rPr lang="en-US" altLang="ja-JP" sz="3200" u="sng" dirty="0">
                <a:latin typeface="Arial" pitchFamily="34" charset="0"/>
                <a:cs typeface="Arial" pitchFamily="34" charset="0"/>
              </a:rPr>
              <a:t>Synthesizing our future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",</a:t>
            </a:r>
          </a:p>
          <a:p>
            <a:pPr eaLnBrk="0" hangingPunct="0"/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ja-JP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　　　       </a:t>
            </a:r>
            <a:r>
              <a:rPr lang="en-US" altLang="ja-JP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　　　　　　　　　           </a:t>
            </a:r>
            <a:r>
              <a:rPr lang="en-US" altLang="ja-JP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　　　　　　　　　　　　　</a:t>
            </a:r>
            <a:endParaRPr lang="en-US" altLang="ja-JP" sz="2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altLang="ja-JP" sz="3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ja-JP" altLang="en-US" sz="3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Chemistry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3200" u="sng" dirty="0">
                <a:latin typeface="Arial" pitchFamily="34" charset="0"/>
                <a:cs typeface="Arial" pitchFamily="34" charset="0"/>
              </a:rPr>
              <a:t>v. 1, issue 1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3200" u="sng" dirty="0">
                <a:latin typeface="Arial" pitchFamily="34" charset="0"/>
                <a:cs typeface="Arial" pitchFamily="34" charset="0"/>
              </a:rPr>
              <a:t>pp. 5-6.</a:t>
            </a:r>
          </a:p>
          <a:p>
            <a:pPr eaLnBrk="0" hangingPunct="0"/>
            <a:r>
              <a:rPr lang="ja-JP" altLang="en-US" sz="2000" dirty="0"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　　　                         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(5)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 　　　     　 　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(6)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 　　　　　　　　　　　　　　　　　　　　　　　　　　　　　　　　　　</a:t>
            </a: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017D8-77E2-4037-8463-B6F59CC79822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13317" name="テキスト ボックス 8"/>
          <p:cNvSpPr txBox="1">
            <a:spLocks noChangeArrowheads="1"/>
          </p:cNvSpPr>
          <p:nvPr/>
        </p:nvSpPr>
        <p:spPr bwMode="auto">
          <a:xfrm>
            <a:off x="285720" y="3988078"/>
            <a:ext cx="39290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(1)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Author of the article</a:t>
            </a: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(2) Publication year of the journal</a:t>
            </a: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(3) Article title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★</a:t>
            </a:r>
            <a:endParaRPr lang="en-US" altLang="ja-JP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(4) Journal title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★</a:t>
            </a:r>
            <a:endParaRPr lang="en-US" altLang="ja-JP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(5) Volume, number 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☆</a:t>
            </a:r>
            <a:endParaRPr lang="en-US" altLang="ja-JP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(6) Page</a:t>
            </a:r>
            <a:r>
              <a:rPr lang="en-US" altLang="ja-JP" sz="2000" strike="sngStrike" dirty="0">
                <a:latin typeface="Arial" pitchFamily="34" charset="0"/>
                <a:cs typeface="Arial" pitchFamily="34" charset="0"/>
              </a:rPr>
              <a:t>s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number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☆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572002" y="4509120"/>
            <a:ext cx="3888430" cy="1728192"/>
          </a:xfrm>
          <a:prstGeom prst="wedgeRoundRectCallout">
            <a:avLst>
              <a:gd name="adj1" fmla="val -71315"/>
              <a:gd name="adj2" fmla="val -2874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</a:rPr>
              <a:t>Different from books</a:t>
            </a:r>
          </a:p>
          <a:p>
            <a:pPr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　★</a:t>
            </a:r>
            <a:r>
              <a:rPr lang="en-US" altLang="ja-JP" sz="2400" dirty="0">
                <a:solidFill>
                  <a:schemeClr val="bg1"/>
                </a:solidFill>
              </a:rPr>
              <a:t>2 kinds of title</a:t>
            </a:r>
          </a:p>
          <a:p>
            <a:pPr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　☆</a:t>
            </a:r>
            <a:r>
              <a:rPr lang="en-US" altLang="ja-JP" sz="2400" dirty="0">
                <a:solidFill>
                  <a:schemeClr val="bg1"/>
                </a:solidFill>
              </a:rPr>
              <a:t>Information of vol. and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</a:rPr>
              <a:t>       numbers of pages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20" y="3361556"/>
            <a:ext cx="85725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kumimoji="0" lang="en-US" altLang="ja-JP" sz="2800" b="1" dirty="0">
                <a:solidFill>
                  <a:srgbClr val="FF0000"/>
                </a:solidFill>
              </a:rPr>
              <a:t>Words in red</a:t>
            </a:r>
            <a:r>
              <a:rPr kumimoji="0" lang="en-US" altLang="ja-JP" sz="2800" b="1" dirty="0"/>
              <a:t> are available for Keyword Search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4.3|8.7|24.8|32.7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3476</Words>
  <Application>Microsoft Office PowerPoint</Application>
  <PresentationFormat>画面に合わせる (4:3)</PresentationFormat>
  <Paragraphs>437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HG丸ｺﾞｼｯｸM-PRO</vt:lpstr>
      <vt:lpstr>ＭＳ Ｐゴシック</vt:lpstr>
      <vt:lpstr>Arial</vt:lpstr>
      <vt:lpstr>Calibri</vt:lpstr>
      <vt:lpstr>Verdana</vt:lpstr>
      <vt:lpstr>Wingdings</vt:lpstr>
      <vt:lpstr>Office テーマ</vt:lpstr>
      <vt:lpstr>1_Office テーマ</vt:lpstr>
      <vt:lpstr>Searching for Books and Journals -The basics of OPAC Search-</vt:lpstr>
      <vt:lpstr>Aims of this Training Course</vt:lpstr>
      <vt:lpstr>About Nagoya University Library (NUL)</vt:lpstr>
      <vt:lpstr>PowerPoint プレゼンテーション</vt:lpstr>
      <vt:lpstr>What is OPAC？</vt:lpstr>
      <vt:lpstr>Let’s Try to Use OPAC！</vt:lpstr>
      <vt:lpstr>What do You Want to Search？</vt:lpstr>
      <vt:lpstr>Books on the reference list</vt:lpstr>
      <vt:lpstr>Journals（Articles）on the reference list</vt:lpstr>
      <vt:lpstr>Example</vt:lpstr>
      <vt:lpstr>Let’s Try to Use OPAC！</vt:lpstr>
      <vt:lpstr>PowerPoint プレゼンテーション</vt:lpstr>
      <vt:lpstr>Information on the Book in OPAC</vt:lpstr>
      <vt:lpstr>Practice 1： Let’s Search for a Book in OPAC!</vt:lpstr>
      <vt:lpstr>PowerPoint プレゼンテーション</vt:lpstr>
      <vt:lpstr>Arrangement of Books</vt:lpstr>
      <vt:lpstr>PowerPoint プレゼンテーション</vt:lpstr>
      <vt:lpstr>Example</vt:lpstr>
      <vt:lpstr>Searching for Journals in OPAC</vt:lpstr>
      <vt:lpstr>Information on the Journal in OPAC</vt:lpstr>
      <vt:lpstr>Practice 2: Let’s Search for a Journal in OPAC!</vt:lpstr>
      <vt:lpstr>PowerPoint プレゼンテーション</vt:lpstr>
      <vt:lpstr>Arrangement of Journals</vt:lpstr>
      <vt:lpstr>PowerPoint プレゼンテーション</vt:lpstr>
      <vt:lpstr>If You Cannot Find Materials</vt:lpstr>
      <vt:lpstr>When you need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資料探索ツアー2012</dc:title>
  <dc:creator>library</dc:creator>
  <cp:lastModifiedBy>KAMIYA Tomoko</cp:lastModifiedBy>
  <cp:revision>489</cp:revision>
  <cp:lastPrinted>2019-07-29T05:39:33Z</cp:lastPrinted>
  <dcterms:created xsi:type="dcterms:W3CDTF">2013-01-09T08:03:57Z</dcterms:created>
  <dcterms:modified xsi:type="dcterms:W3CDTF">2024-05-31T03:21:52Z</dcterms:modified>
</cp:coreProperties>
</file>